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7" r:id="rId12"/>
    <p:sldId id="266" r:id="rId13"/>
    <p:sldId id="267" r:id="rId14"/>
    <p:sldId id="268" r:id="rId15"/>
    <p:sldId id="269" r:id="rId16"/>
    <p:sldId id="276" r:id="rId17"/>
    <p:sldId id="270" r:id="rId18"/>
    <p:sldId id="282" r:id="rId19"/>
    <p:sldId id="283" r:id="rId20"/>
    <p:sldId id="284" r:id="rId21"/>
    <p:sldId id="285" r:id="rId22"/>
    <p:sldId id="286" r:id="rId23"/>
    <p:sldId id="281" r:id="rId24"/>
    <p:sldId id="271" r:id="rId25"/>
    <p:sldId id="272" r:id="rId26"/>
    <p:sldId id="273" r:id="rId27"/>
    <p:sldId id="275" r:id="rId28"/>
    <p:sldId id="274" r:id="rId29"/>
    <p:sldId id="280"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snapToGrid="0">
      <p:cViewPr varScale="1">
        <p:scale>
          <a:sx n="87" d="100"/>
          <a:sy n="87" d="100"/>
        </p:scale>
        <p:origin x="55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190654A9-1AA1-4B09-96E9-D0615D8BEF9F}" type="datetimeFigureOut">
              <a:rPr lang="cs-CZ" smtClean="0"/>
              <a:t>24.02.2017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4246428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90654A9-1AA1-4B09-96E9-D0615D8BEF9F}" type="datetimeFigureOut">
              <a:rPr lang="cs-CZ" smtClean="0"/>
              <a:t>24.02.2017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2522009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90654A9-1AA1-4B09-96E9-D0615D8BEF9F}" type="datetimeFigureOut">
              <a:rPr lang="cs-CZ" smtClean="0"/>
              <a:t>24.02.2017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1983568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90654A9-1AA1-4B09-96E9-D0615D8BEF9F}" type="datetimeFigureOut">
              <a:rPr lang="cs-CZ" smtClean="0"/>
              <a:t>24.02.2017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16638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190654A9-1AA1-4B09-96E9-D0615D8BEF9F}" type="datetimeFigureOut">
              <a:rPr lang="cs-CZ" smtClean="0"/>
              <a:t>24.02.2017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216350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90654A9-1AA1-4B09-96E9-D0615D8BEF9F}" type="datetimeFigureOut">
              <a:rPr lang="cs-CZ" smtClean="0"/>
              <a:t>24.02.2017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3888956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90654A9-1AA1-4B09-96E9-D0615D8BEF9F}" type="datetimeFigureOut">
              <a:rPr lang="cs-CZ" smtClean="0"/>
              <a:t>24.02.2017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2679338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190654A9-1AA1-4B09-96E9-D0615D8BEF9F}" type="datetimeFigureOut">
              <a:rPr lang="cs-CZ" smtClean="0"/>
              <a:t>24.02.2017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354886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90654A9-1AA1-4B09-96E9-D0615D8BEF9F}" type="datetimeFigureOut">
              <a:rPr lang="cs-CZ" smtClean="0"/>
              <a:t>24.02.2017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2678300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190654A9-1AA1-4B09-96E9-D0615D8BEF9F}" type="datetimeFigureOut">
              <a:rPr lang="cs-CZ" smtClean="0"/>
              <a:t>24.02.2017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399080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190654A9-1AA1-4B09-96E9-D0615D8BEF9F}" type="datetimeFigureOut">
              <a:rPr lang="cs-CZ" smtClean="0"/>
              <a:t>24.02.2017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E53306-EECD-4363-87F8-7CB622B02542}" type="slidenum">
              <a:rPr lang="cs-CZ" smtClean="0"/>
              <a:t>‹#›</a:t>
            </a:fld>
            <a:endParaRPr lang="cs-CZ"/>
          </a:p>
        </p:txBody>
      </p:sp>
    </p:spTree>
    <p:extLst>
      <p:ext uri="{BB962C8B-B14F-4D97-AF65-F5344CB8AC3E}">
        <p14:creationId xmlns:p14="http://schemas.microsoft.com/office/powerpoint/2010/main" val="131207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654A9-1AA1-4B09-96E9-D0615D8BEF9F}" type="datetimeFigureOut">
              <a:rPr lang="cs-CZ" smtClean="0"/>
              <a:t>24.02.2017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53306-EECD-4363-87F8-7CB622B02542}" type="slidenum">
              <a:rPr lang="cs-CZ" smtClean="0"/>
              <a:t>‹#›</a:t>
            </a:fld>
            <a:endParaRPr lang="cs-CZ"/>
          </a:p>
        </p:txBody>
      </p:sp>
    </p:spTree>
    <p:extLst>
      <p:ext uri="{BB962C8B-B14F-4D97-AF65-F5344CB8AC3E}">
        <p14:creationId xmlns:p14="http://schemas.microsoft.com/office/powerpoint/2010/main" val="1920170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ps@klsp.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klicperaspetlak.cz/"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2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hyperlink" Target="http://www.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mailto:recepcepraha@akvt.cz" TargetMode="External"/><Relationship Id="rId5" Type="http://schemas.openxmlformats.org/officeDocument/2006/relationships/hyperlink" Target="http://www.rail.cz/" TargetMode="External"/><Relationship Id="rId10" Type="http://schemas.openxmlformats.org/officeDocument/2006/relationships/hyperlink" Target="http://www.klicperaspetlak.cz/" TargetMode="External"/><Relationship Id="rId4" Type="http://schemas.openxmlformats.org/officeDocument/2006/relationships/hyperlink" Target="mailto:szs@rail.cz" TargetMode="External"/><Relationship Id="rId9" Type="http://schemas.openxmlformats.org/officeDocument/2006/relationships/hyperlink" Target="mailto:ps@klsp.cz"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lojda@akvt.cz"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kvt.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390" y="3793508"/>
            <a:ext cx="2515546" cy="1045192"/>
          </a:xfrm>
          <a:prstGeom prst="rect">
            <a:avLst/>
          </a:prstGeom>
        </p:spPr>
      </p:pic>
      <p:sp>
        <p:nvSpPr>
          <p:cNvPr id="13" name="TextovéPole 12"/>
          <p:cNvSpPr txBox="1"/>
          <p:nvPr/>
        </p:nvSpPr>
        <p:spPr>
          <a:xfrm>
            <a:off x="1800288" y="1517390"/>
            <a:ext cx="8667750" cy="3754874"/>
          </a:xfrm>
          <a:prstGeom prst="rect">
            <a:avLst/>
          </a:prstGeom>
          <a:noFill/>
        </p:spPr>
        <p:txBody>
          <a:bodyPr wrap="square" rtlCol="0">
            <a:spAutoFit/>
          </a:bodyPr>
          <a:lstStyle/>
          <a:p>
            <a:pPr algn="ctr"/>
            <a:r>
              <a:rPr lang="cs-CZ" sz="3200" b="1" dirty="0"/>
              <a:t>Přístup na trh přepravních služeb</a:t>
            </a:r>
          </a:p>
          <a:p>
            <a:pPr algn="ctr"/>
            <a:endParaRPr lang="cs-CZ" sz="1000" dirty="0"/>
          </a:p>
          <a:p>
            <a:pPr algn="ctr"/>
            <a:r>
              <a:rPr lang="cs-CZ" dirty="0"/>
              <a:t>Praha, 22. 2. 2017</a:t>
            </a:r>
          </a:p>
          <a:p>
            <a:pPr algn="ctr"/>
            <a:endParaRPr lang="cs-CZ" sz="1000" dirty="0"/>
          </a:p>
          <a:p>
            <a:pPr algn="ctr">
              <a:lnSpc>
                <a:spcPct val="150000"/>
              </a:lnSpc>
            </a:pPr>
            <a:r>
              <a:rPr lang="cs-CZ" sz="2400" b="1" i="1" dirty="0"/>
              <a:t>JUDr. Jiří Lojda, LL.M. EUR., Ph.D.</a:t>
            </a:r>
          </a:p>
          <a:p>
            <a:pPr algn="ctr"/>
            <a:r>
              <a:rPr lang="cs-CZ" sz="2400" b="1" i="1" dirty="0"/>
              <a:t>Mgr. Bc. Petr </a:t>
            </a:r>
            <a:r>
              <a:rPr lang="cs-CZ" sz="2400" b="1" i="1" dirty="0" err="1"/>
              <a:t>Špetlák</a:t>
            </a:r>
            <a:endParaRPr lang="cs-CZ" sz="2400" b="1" i="1" dirty="0"/>
          </a:p>
          <a:p>
            <a:pPr algn="ctr"/>
            <a:endParaRPr lang="cs-CZ" dirty="0"/>
          </a:p>
          <a:p>
            <a:endParaRPr lang="cs-CZ" dirty="0"/>
          </a:p>
          <a:p>
            <a:endParaRPr lang="cs-CZ" dirty="0"/>
          </a:p>
          <a:p>
            <a:endParaRPr lang="cs-CZ" dirty="0"/>
          </a:p>
          <a:p>
            <a:endParaRPr lang="cs-CZ" dirty="0"/>
          </a:p>
          <a:p>
            <a:endParaRPr lang="cs-CZ" dirty="0"/>
          </a:p>
        </p:txBody>
      </p:sp>
      <p:sp>
        <p:nvSpPr>
          <p:cNvPr id="14" name="TextovéPole 13"/>
          <p:cNvSpPr txBox="1"/>
          <p:nvPr/>
        </p:nvSpPr>
        <p:spPr>
          <a:xfrm>
            <a:off x="247650" y="6172200"/>
            <a:ext cx="4972050" cy="369332"/>
          </a:xfrm>
          <a:prstGeom prst="rect">
            <a:avLst/>
          </a:prstGeom>
          <a:noFill/>
        </p:spPr>
        <p:txBody>
          <a:bodyPr wrap="square" rtlCol="0">
            <a:spAutoFit/>
          </a:bodyPr>
          <a:lstStyle/>
          <a:p>
            <a:r>
              <a:rPr lang="cs-CZ" dirty="0"/>
              <a:t>Sdružení železničních společností, www.rail.cz</a:t>
            </a:r>
          </a:p>
        </p:txBody>
      </p:sp>
      <p:cxnSp>
        <p:nvCxnSpPr>
          <p:cNvPr id="16" name="Přímá spojnice 15"/>
          <p:cNvCxnSpPr/>
          <p:nvPr/>
        </p:nvCxnSpPr>
        <p:spPr>
          <a:xfrm>
            <a:off x="323850" y="6172200"/>
            <a:ext cx="425767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939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19809" y="644214"/>
            <a:ext cx="9583614" cy="5233420"/>
          </a:xfrm>
          <a:prstGeom prst="rect">
            <a:avLst/>
          </a:prstGeom>
        </p:spPr>
        <p:txBody>
          <a:bodyPr wrap="square">
            <a:spAutoFit/>
          </a:bodyPr>
          <a:lstStyle/>
          <a:p>
            <a:pPr algn="just">
              <a:lnSpc>
                <a:spcPct val="107000"/>
              </a:lnSpc>
              <a:spcAft>
                <a:spcPts val="800"/>
              </a:spcAft>
            </a:pPr>
            <a:r>
              <a:rPr lang="cs-CZ" sz="1600" b="1" u="sng" dirty="0">
                <a:latin typeface="Calibri" panose="020F0502020204030204" pitchFamily="34" charset="0"/>
                <a:ea typeface="Calibri" panose="020F0502020204030204" pitchFamily="34" charset="0"/>
                <a:cs typeface="Times New Roman" panose="02020603050405020304" pitchFamily="18" charset="0"/>
              </a:rPr>
              <a:t>KOORDINACE A UPŘEDNOSTNĚNÍ</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Koordinaci upravuje § 34a odst.4 </a:t>
            </a:r>
            <a:r>
              <a:rPr lang="cs-CZ" sz="1600" dirty="0" err="1">
                <a:latin typeface="Calibri" panose="020F0502020204030204" pitchFamily="34" charset="0"/>
                <a:ea typeface="Calibri" panose="020F0502020204030204" pitchFamily="34" charset="0"/>
                <a:cs typeface="Times New Roman" panose="02020603050405020304" pitchFamily="18" charset="0"/>
              </a:rPr>
              <a:t>ZoD</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i="1" dirty="0">
                <a:latin typeface="Calibri" panose="020F0502020204030204" pitchFamily="34" charset="0"/>
                <a:ea typeface="Calibri" panose="020F0502020204030204" pitchFamily="34" charset="0"/>
                <a:cs typeface="Times New Roman" panose="02020603050405020304" pitchFamily="18" charset="0"/>
              </a:rPr>
              <a:t>„Požádá-li více žadatelů o přidělení téhož dílu kapacity dráhy, rozvrhne přídělce její přidělení tak, aby mohl vyhovět každému žadateli, a tento rozvrh </a:t>
            </a:r>
            <a:r>
              <a:rPr lang="cs-CZ" sz="1600" b="1" i="1" dirty="0">
                <a:latin typeface="Calibri" panose="020F0502020204030204" pitchFamily="34" charset="0"/>
                <a:ea typeface="Calibri" panose="020F0502020204030204" pitchFamily="34" charset="0"/>
                <a:cs typeface="Times New Roman" panose="02020603050405020304" pitchFamily="18" charset="0"/>
              </a:rPr>
              <a:t>s dotčenými žadateli projedná</a:t>
            </a:r>
            <a:r>
              <a:rPr lang="cs-CZ" sz="1600" i="1" dirty="0">
                <a:latin typeface="Calibri" panose="020F0502020204030204" pitchFamily="34" charset="0"/>
                <a:ea typeface="Calibri" panose="020F0502020204030204" pitchFamily="34" charset="0"/>
                <a:cs typeface="Times New Roman" panose="02020603050405020304" pitchFamily="18" charset="0"/>
              </a:rPr>
              <a:t>. Přídělce se smí v nezbytné míře odchýlit od požadovaného dílu kapacity dráhy; přitom dbá na zachování mezinárodních tras vlaků, je-li to možné. Přídělce poskytne v dostatečném předstihu před projednáním rozvrhu dotčeným žadatelům potřebné informace, zejména údaje o žádostech o přidělení téhož dílu kapacity dráhy, údaje o ostatních žádostech o přidělení kapacity na dotčené dráze a údaje o rozvrženém přidělení kapacity dráhy. Identifikační údaje žadatele přídělce poskytne pouze s jeho souhlasem.“</a:t>
            </a:r>
            <a:r>
              <a:rPr lang="cs-CZ" sz="16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Upřednostnění potom vyplývá z § 34a odst. 5 </a:t>
            </a:r>
            <a:r>
              <a:rPr lang="cs-CZ" sz="1600" dirty="0" err="1">
                <a:latin typeface="Calibri" panose="020F0502020204030204" pitchFamily="34" charset="0"/>
                <a:ea typeface="Calibri" panose="020F0502020204030204" pitchFamily="34" charset="0"/>
                <a:cs typeface="Times New Roman" panose="02020603050405020304" pitchFamily="18" charset="0"/>
              </a:rPr>
              <a:t>ZoD</a:t>
            </a:r>
            <a:r>
              <a:rPr lang="cs-CZ" sz="1600" dirty="0">
                <a:latin typeface="Calibri" panose="020F0502020204030204" pitchFamily="34" charset="0"/>
                <a:ea typeface="Calibri" panose="020F0502020204030204" pitchFamily="34" charset="0"/>
                <a:cs typeface="Times New Roman" panose="02020603050405020304" pitchFamily="18" charset="0"/>
              </a:rPr>
              <a:t>, který transponuje čl. 47 směrnice č. 2012/34/EU (či spíše beze zbytku využívá možnosti tímto článkem dané). Pokud koordinace nevedla k uspokojení všech potřeb přistoupí přídělce k upřednostnění:  </a:t>
            </a:r>
          </a:p>
          <a:p>
            <a:pPr marL="342900" lvl="0" indent="-342900" algn="just">
              <a:lnSpc>
                <a:spcPct val="107000"/>
              </a:lnSpc>
              <a:spcAft>
                <a:spcPts val="0"/>
              </a:spcAft>
              <a:buFont typeface="+mj-lt"/>
              <a:buAutoNum type="arabicPeriod"/>
            </a:pPr>
            <a:r>
              <a:rPr lang="cs-CZ" sz="1600" dirty="0">
                <a:latin typeface="Calibri" panose="020F0502020204030204" pitchFamily="34" charset="0"/>
                <a:ea typeface="Calibri" panose="020F0502020204030204" pitchFamily="34" charset="0"/>
                <a:cs typeface="Times New Roman" panose="02020603050405020304" pitchFamily="18" charset="0"/>
              </a:rPr>
              <a:t>Osobní dopravy na základě </a:t>
            </a:r>
            <a:r>
              <a:rPr lang="cs-CZ" sz="1600" b="1" dirty="0">
                <a:latin typeface="Calibri" panose="020F0502020204030204" pitchFamily="34" charset="0"/>
                <a:ea typeface="Calibri" panose="020F0502020204030204" pitchFamily="34" charset="0"/>
                <a:cs typeface="Times New Roman" panose="02020603050405020304" pitchFamily="18" charset="0"/>
              </a:rPr>
              <a:t>smlouvy o veřejných službách v přepravě cestujících</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0"/>
              </a:spcAft>
              <a:buFont typeface="+mj-lt"/>
              <a:buAutoNum type="alphaLcPeriod"/>
            </a:pPr>
            <a:r>
              <a:rPr lang="cs-CZ" sz="1600" dirty="0">
                <a:latin typeface="Calibri" panose="020F0502020204030204" pitchFamily="34" charset="0"/>
                <a:ea typeface="Calibri" panose="020F0502020204030204" pitchFamily="34" charset="0"/>
                <a:cs typeface="Times New Roman" panose="02020603050405020304" pitchFamily="18" charset="0"/>
              </a:rPr>
              <a:t>vlaky nadregionálního a mezinárodního charakteru</a:t>
            </a:r>
          </a:p>
          <a:p>
            <a:pPr marL="742950" lvl="1" indent="-285750" algn="just">
              <a:lnSpc>
                <a:spcPct val="107000"/>
              </a:lnSpc>
              <a:spcAft>
                <a:spcPts val="0"/>
              </a:spcAft>
              <a:buFont typeface="+mj-lt"/>
              <a:buAutoNum type="alphaLcPeriod"/>
            </a:pPr>
            <a:r>
              <a:rPr lang="cs-CZ" sz="1600" dirty="0">
                <a:latin typeface="Calibri" panose="020F0502020204030204" pitchFamily="34" charset="0"/>
                <a:ea typeface="Calibri" panose="020F0502020204030204" pitchFamily="34" charset="0"/>
                <a:cs typeface="Times New Roman" panose="02020603050405020304" pitchFamily="18" charset="0"/>
              </a:rPr>
              <a:t>drážní doprava v územním obvodu kraje</a:t>
            </a:r>
          </a:p>
          <a:p>
            <a:pPr marL="742950" lvl="1" indent="-285750" algn="just">
              <a:lnSpc>
                <a:spcPct val="107000"/>
              </a:lnSpc>
              <a:spcAft>
                <a:spcPts val="0"/>
              </a:spcAft>
              <a:buFont typeface="+mj-lt"/>
              <a:buAutoNum type="alphaLcPeriod"/>
            </a:pPr>
            <a:r>
              <a:rPr lang="cs-CZ" sz="1600" dirty="0">
                <a:latin typeface="Calibri" panose="020F0502020204030204" pitchFamily="34" charset="0"/>
                <a:ea typeface="Calibri" panose="020F0502020204030204" pitchFamily="34" charset="0"/>
                <a:cs typeface="Times New Roman" panose="02020603050405020304" pitchFamily="18" charset="0"/>
              </a:rPr>
              <a:t>drážní doprava v územním obvodu obce </a:t>
            </a:r>
          </a:p>
          <a:p>
            <a:pPr marL="342900" lvl="0" indent="-342900" algn="just">
              <a:lnSpc>
                <a:spcPct val="107000"/>
              </a:lnSpc>
              <a:spcAft>
                <a:spcPts val="0"/>
              </a:spcAft>
              <a:buFont typeface="+mj-lt"/>
              <a:buAutoNum type="arabicPeriod"/>
            </a:pPr>
            <a:r>
              <a:rPr lang="cs-CZ" sz="1600" b="1" dirty="0">
                <a:latin typeface="Calibri" panose="020F0502020204030204" pitchFamily="34" charset="0"/>
                <a:ea typeface="Calibri" panose="020F0502020204030204" pitchFamily="34" charset="0"/>
                <a:cs typeface="Times New Roman" panose="02020603050405020304" pitchFamily="18" charset="0"/>
              </a:rPr>
              <a:t>Kombinovaná doprava</a:t>
            </a:r>
            <a:r>
              <a:rPr lang="cs-CZ" sz="1600" dirty="0">
                <a:latin typeface="Calibri" panose="020F0502020204030204" pitchFamily="34" charset="0"/>
                <a:ea typeface="Calibri" panose="020F0502020204030204" pitchFamily="34" charset="0"/>
                <a:cs typeface="Times New Roman" panose="02020603050405020304" pitchFamily="18" charset="0"/>
              </a:rPr>
              <a:t> (§ 2 odst. 6 </a:t>
            </a:r>
            <a:r>
              <a:rPr lang="cs-CZ" sz="1600" dirty="0" err="1">
                <a:latin typeface="Calibri" panose="020F0502020204030204" pitchFamily="34" charset="0"/>
                <a:ea typeface="Calibri" panose="020F0502020204030204" pitchFamily="34" charset="0"/>
                <a:cs typeface="Times New Roman" panose="02020603050405020304" pitchFamily="18" charset="0"/>
              </a:rPr>
              <a:t>ZoD</a:t>
            </a:r>
            <a:r>
              <a:rPr lang="cs-CZ" sz="1600" dirty="0">
                <a:latin typeface="Calibri" panose="020F0502020204030204" pitchFamily="34" charset="0"/>
                <a:ea typeface="Calibri" panose="020F0502020204030204" pitchFamily="34" charset="0"/>
                <a:cs typeface="Times New Roman" panose="02020603050405020304" pitchFamily="18" charset="0"/>
              </a:rPr>
              <a:t> – pouze doprava nákladní)</a:t>
            </a:r>
          </a:p>
          <a:p>
            <a:pPr marL="342900" lvl="0" indent="-342900" algn="just">
              <a:lnSpc>
                <a:spcPct val="107000"/>
              </a:lnSpc>
              <a:spcAft>
                <a:spcPts val="800"/>
              </a:spcAft>
              <a:buFont typeface="+mj-lt"/>
              <a:buAutoNum type="arabicPeriod"/>
            </a:pPr>
            <a:r>
              <a:rPr lang="cs-CZ" sz="1600" b="1" dirty="0">
                <a:latin typeface="Calibri" panose="020F0502020204030204" pitchFamily="34" charset="0"/>
                <a:ea typeface="Calibri" panose="020F0502020204030204" pitchFamily="34" charset="0"/>
                <a:cs typeface="Times New Roman" panose="02020603050405020304" pitchFamily="18" charset="0"/>
              </a:rPr>
              <a:t>Mezinárodní nákladní doprava</a:t>
            </a:r>
            <a:r>
              <a:rPr lang="cs-CZ" sz="16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I zde sice </a:t>
            </a:r>
            <a:r>
              <a:rPr lang="cs-CZ" sz="1600" dirty="0" err="1">
                <a:latin typeface="Calibri" panose="020F0502020204030204" pitchFamily="34" charset="0"/>
                <a:ea typeface="Calibri" panose="020F0502020204030204" pitchFamily="34" charset="0"/>
                <a:cs typeface="Times New Roman" panose="02020603050405020304" pitchFamily="18" charset="0"/>
              </a:rPr>
              <a:t>ZoD</a:t>
            </a:r>
            <a:r>
              <a:rPr lang="cs-CZ" sz="1600" dirty="0">
                <a:latin typeface="Calibri" panose="020F0502020204030204" pitchFamily="34" charset="0"/>
                <a:ea typeface="Calibri" panose="020F0502020204030204" pitchFamily="34" charset="0"/>
                <a:cs typeface="Times New Roman" panose="02020603050405020304" pitchFamily="18" charset="0"/>
              </a:rPr>
              <a:t> předpokládá projednání, ale to už je spíše formální.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5382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ovéPole 1"/>
          <p:cNvSpPr txBox="1"/>
          <p:nvPr/>
        </p:nvSpPr>
        <p:spPr>
          <a:xfrm>
            <a:off x="290146" y="756138"/>
            <a:ext cx="9796420" cy="5447645"/>
          </a:xfrm>
          <a:prstGeom prst="rect">
            <a:avLst/>
          </a:prstGeom>
          <a:noFill/>
        </p:spPr>
        <p:txBody>
          <a:bodyPr wrap="square" rtlCol="0">
            <a:spAutoFit/>
          </a:bodyPr>
          <a:lstStyle/>
          <a:p>
            <a:pPr algn="just"/>
            <a:r>
              <a:rPr lang="cs-CZ" b="1" u="sng" dirty="0"/>
              <a:t>EXKURZ:</a:t>
            </a:r>
            <a:r>
              <a:rPr lang="cs-CZ" dirty="0"/>
              <a:t> Přístup k infrastruktuře potřebné pro dopravu na ostrov </a:t>
            </a:r>
            <a:r>
              <a:rPr lang="cs-CZ" dirty="0" err="1"/>
              <a:t>Sylt</a:t>
            </a:r>
            <a:endParaRPr lang="cs-CZ" dirty="0"/>
          </a:p>
          <a:p>
            <a:pPr algn="just"/>
            <a:endParaRPr lang="cs-CZ" sz="800" dirty="0"/>
          </a:p>
          <a:p>
            <a:pPr algn="just"/>
            <a:r>
              <a:rPr lang="cs-CZ" dirty="0"/>
              <a:t>Přesun z pevniny na ostrov </a:t>
            </a:r>
            <a:r>
              <a:rPr lang="cs-CZ" dirty="0" err="1"/>
              <a:t>Sylt</a:t>
            </a:r>
            <a:r>
              <a:rPr lang="cs-CZ" dirty="0"/>
              <a:t> možný pouze po mořské hrázi, po které vede pouze železnice, na ostrově </a:t>
            </a:r>
            <a:r>
              <a:rPr lang="cs-CZ" dirty="0" err="1"/>
              <a:t>Sylt</a:t>
            </a:r>
            <a:r>
              <a:rPr lang="cs-CZ" dirty="0"/>
              <a:t> je však možné jezdit rovněž automobile – řešením je přeprava automobilů vlakem.</a:t>
            </a:r>
          </a:p>
          <a:p>
            <a:pPr algn="just"/>
            <a:endParaRPr lang="cs-CZ" sz="800" dirty="0"/>
          </a:p>
          <a:p>
            <a:pPr algn="just"/>
            <a:r>
              <a:rPr lang="cs-CZ" dirty="0"/>
              <a:t>Potřebná zařízení pro nakládku a vykládku osobních automobilů ve správě DB </a:t>
            </a:r>
            <a:r>
              <a:rPr lang="cs-CZ" dirty="0" err="1"/>
              <a:t>Fernverkehr</a:t>
            </a:r>
            <a:r>
              <a:rPr lang="cs-CZ" dirty="0"/>
              <a:t> ve stanicích </a:t>
            </a:r>
            <a:r>
              <a:rPr lang="cs-CZ" dirty="0" err="1"/>
              <a:t>Westerland</a:t>
            </a:r>
            <a:r>
              <a:rPr lang="cs-CZ" dirty="0"/>
              <a:t> a </a:t>
            </a:r>
            <a:r>
              <a:rPr lang="cs-CZ" dirty="0" err="1"/>
              <a:t>Niebüll</a:t>
            </a:r>
            <a:r>
              <a:rPr lang="cs-CZ" dirty="0"/>
              <a:t>. Soukromý dopravce žádal DB </a:t>
            </a:r>
            <a:r>
              <a:rPr lang="cs-CZ" dirty="0" err="1"/>
              <a:t>Netz</a:t>
            </a:r>
            <a:r>
              <a:rPr lang="cs-CZ" dirty="0"/>
              <a:t> o přidělení trasy pro dopravu mezi pevninou a </a:t>
            </a:r>
            <a:r>
              <a:rPr lang="cs-CZ" dirty="0" err="1"/>
              <a:t>Syltem</a:t>
            </a:r>
            <a:r>
              <a:rPr lang="cs-CZ" dirty="0"/>
              <a:t>. DB </a:t>
            </a:r>
            <a:r>
              <a:rPr lang="cs-CZ" dirty="0" err="1"/>
              <a:t>Netz</a:t>
            </a:r>
            <a:r>
              <a:rPr lang="cs-CZ" dirty="0"/>
              <a:t> toto odmítla mj. s ohledem na to, že zařízení pro nakládku a vykládku automobilů ve správě DB </a:t>
            </a:r>
            <a:r>
              <a:rPr lang="cs-CZ" dirty="0" err="1"/>
              <a:t>Fernverkehr</a:t>
            </a:r>
            <a:r>
              <a:rPr lang="cs-CZ" dirty="0"/>
              <a:t> jsou plně vytížena provozem této společnosti.</a:t>
            </a:r>
          </a:p>
          <a:p>
            <a:pPr algn="just"/>
            <a:endParaRPr lang="cs-CZ" sz="800" dirty="0"/>
          </a:p>
          <a:p>
            <a:pPr algn="just"/>
            <a:r>
              <a:rPr lang="cs-CZ" dirty="0"/>
              <a:t>Věc se dostala k </a:t>
            </a:r>
            <a:r>
              <a:rPr lang="cs-CZ" b="1" dirty="0" err="1"/>
              <a:t>Oberverwaltungsgericht</a:t>
            </a:r>
            <a:r>
              <a:rPr lang="cs-CZ" b="1" dirty="0"/>
              <a:t> </a:t>
            </a:r>
            <a:r>
              <a:rPr lang="cs-CZ" b="1" dirty="0" err="1"/>
              <a:t>Nordrhein</a:t>
            </a:r>
            <a:r>
              <a:rPr lang="cs-CZ" b="1" dirty="0"/>
              <a:t> – </a:t>
            </a:r>
            <a:r>
              <a:rPr lang="cs-CZ" b="1" dirty="0" err="1"/>
              <a:t>Westfalen</a:t>
            </a:r>
            <a:r>
              <a:rPr lang="cs-CZ" dirty="0"/>
              <a:t>, byla mu přiřazena spisová značka </a:t>
            </a:r>
            <a:r>
              <a:rPr lang="cs-CZ" b="1" dirty="0"/>
              <a:t>13 B 1291/15, </a:t>
            </a:r>
            <a:r>
              <a:rPr lang="cs-CZ" dirty="0"/>
              <a:t>přičemž tento soud rozhodl dne 27.11.2015 následovně:</a:t>
            </a:r>
          </a:p>
          <a:p>
            <a:pPr algn="just"/>
            <a:endParaRPr lang="cs-CZ" b="1" dirty="0"/>
          </a:p>
          <a:p>
            <a:pPr marL="285750" indent="-285750" algn="just">
              <a:buFontTx/>
              <a:buChar char="-"/>
            </a:pPr>
            <a:r>
              <a:rPr lang="cs-CZ" dirty="0"/>
              <a:t>Přídělce infrastruktury se má rozhodovat podle toho, zda je daná trasa k dispozici, nikoli podle toho, zda je na jejím začátku a konci k dispozici kapacita potřebných zařízení. </a:t>
            </a:r>
          </a:p>
          <a:p>
            <a:pPr marL="285750" indent="-285750" algn="just">
              <a:buFontTx/>
              <a:buChar char="-"/>
            </a:pPr>
            <a:r>
              <a:rPr lang="cs-CZ" dirty="0"/>
              <a:t>Riziko, že v koncovém a výchozím bodě nebudou k dispozici potřebná zařízení, nese dopravce. Pokud tento hodlá provozovat třeba prázdné vlaky a odstavovat je namísto v zařízení pro vykládku u nástupišť, je to riziko dopravce. </a:t>
            </a:r>
            <a:r>
              <a:rPr lang="cs-CZ" b="1" dirty="0"/>
              <a:t> </a:t>
            </a:r>
          </a:p>
          <a:p>
            <a:pPr algn="just"/>
            <a:endParaRPr lang="cs-CZ" sz="800" b="1" dirty="0"/>
          </a:p>
          <a:p>
            <a:pPr algn="just"/>
            <a:r>
              <a:rPr lang="cs-CZ" b="1" dirty="0"/>
              <a:t>Jinak řečeno: Kolize požadavků na kapacitu infrastruktury je otázkou dostupnosti trasy vlaku, ne otázkou dostupnosti zařízení služeb ve výchozím a koncovém bodě.</a:t>
            </a:r>
          </a:p>
        </p:txBody>
      </p:sp>
    </p:spTree>
    <p:extLst>
      <p:ext uri="{BB962C8B-B14F-4D97-AF65-F5344CB8AC3E}">
        <p14:creationId xmlns:p14="http://schemas.microsoft.com/office/powerpoint/2010/main" val="56071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19809" y="778549"/>
            <a:ext cx="9989850" cy="4974439"/>
          </a:xfrm>
          <a:prstGeom prst="rect">
            <a:avLst/>
          </a:prstGeom>
        </p:spPr>
        <p:txBody>
          <a:bodyPr wrap="square">
            <a:spAutoFit/>
          </a:bodyPr>
          <a:lstStyle/>
          <a:p>
            <a:pPr algn="just">
              <a:lnSpc>
                <a:spcPct val="107000"/>
              </a:lnSpc>
              <a:spcAft>
                <a:spcPts val="800"/>
              </a:spcAft>
            </a:pPr>
            <a:r>
              <a:rPr lang="cs-CZ" sz="2000" b="1" u="sng" dirty="0">
                <a:latin typeface="Calibri" panose="020F0502020204030204" pitchFamily="34" charset="0"/>
                <a:ea typeface="Calibri" panose="020F0502020204030204" pitchFamily="34" charset="0"/>
                <a:cs typeface="Times New Roman" panose="02020603050405020304" pitchFamily="18" charset="0"/>
              </a:rPr>
              <a:t>ZVLÁŠTNÍ PŘÍPADY</a:t>
            </a:r>
          </a:p>
          <a:p>
            <a:pPr algn="just">
              <a:lnSpc>
                <a:spcPct val="107000"/>
              </a:lnSpc>
              <a:spcAft>
                <a:spcPts val="800"/>
              </a:spcAft>
            </a:pPr>
            <a:endParaRPr lang="cs-CZ" sz="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-Přidělování kapacity </a:t>
            </a:r>
            <a:r>
              <a:rPr lang="cs-CZ" sz="2000" b="1" dirty="0">
                <a:latin typeface="Calibri" panose="020F0502020204030204" pitchFamily="34" charset="0"/>
                <a:ea typeface="Calibri" panose="020F0502020204030204" pitchFamily="34" charset="0"/>
                <a:cs typeface="Times New Roman" panose="02020603050405020304" pitchFamily="18" charset="0"/>
              </a:rPr>
              <a:t>po nabytí platnosti jízdního řádu</a:t>
            </a:r>
            <a:r>
              <a:rPr lang="cs-CZ" sz="2000" dirty="0">
                <a:latin typeface="Calibri" panose="020F0502020204030204" pitchFamily="34" charset="0"/>
                <a:ea typeface="Calibri" panose="020F0502020204030204" pitchFamily="34" charset="0"/>
                <a:cs typeface="Times New Roman" panose="02020603050405020304" pitchFamily="18" charset="0"/>
              </a:rPr>
              <a:t> (§ 34b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-Přidělování kapacity </a:t>
            </a:r>
            <a:r>
              <a:rPr lang="cs-CZ" sz="2000" b="1" dirty="0">
                <a:latin typeface="Calibri" panose="020F0502020204030204" pitchFamily="34" charset="0"/>
                <a:ea typeface="Calibri" panose="020F0502020204030204" pitchFamily="34" charset="0"/>
                <a:cs typeface="Times New Roman" panose="02020603050405020304" pitchFamily="18" charset="0"/>
              </a:rPr>
              <a:t>v souvislosti s pravidelnou změnou jízdního řádu</a:t>
            </a:r>
            <a:r>
              <a:rPr lang="cs-CZ" sz="2000" dirty="0">
                <a:latin typeface="Calibri" panose="020F0502020204030204" pitchFamily="34" charset="0"/>
                <a:ea typeface="Calibri" panose="020F0502020204030204" pitchFamily="34" charset="0"/>
                <a:cs typeface="Times New Roman" panose="02020603050405020304" pitchFamily="18" charset="0"/>
              </a:rPr>
              <a:t> (§ 34a odst. 7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a:t>
            </a:r>
            <a:r>
              <a:rPr lang="cs-CZ" sz="2000" b="1" dirty="0">
                <a:latin typeface="Calibri" panose="020F0502020204030204" pitchFamily="34" charset="0"/>
                <a:ea typeface="Calibri" panose="020F0502020204030204" pitchFamily="34" charset="0"/>
                <a:cs typeface="Times New Roman" panose="02020603050405020304" pitchFamily="18" charset="0"/>
              </a:rPr>
              <a:t>Rámcová dohoda</a:t>
            </a:r>
            <a:r>
              <a:rPr lang="cs-CZ" sz="2000" dirty="0">
                <a:latin typeface="Calibri" panose="020F0502020204030204" pitchFamily="34" charset="0"/>
                <a:ea typeface="Calibri" panose="020F0502020204030204" pitchFamily="34" charset="0"/>
                <a:cs typeface="Times New Roman" panose="02020603050405020304" pitchFamily="18" charset="0"/>
              </a:rPr>
              <a:t> (§ 34c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 – shodná úprava jako před novelou</a:t>
            </a:r>
          </a:p>
          <a:p>
            <a:pPr algn="just">
              <a:lnSpc>
                <a:spcPct val="107000"/>
              </a:lnSpc>
              <a:spcAft>
                <a:spcPts val="0"/>
              </a:spcAft>
            </a:pPr>
            <a:r>
              <a:rPr lang="cs-CZ" sz="2000" dirty="0">
                <a:latin typeface="Calibri" panose="020F0502020204030204" pitchFamily="34" charset="0"/>
                <a:ea typeface="Calibri" panose="020F0502020204030204" pitchFamily="34" charset="0"/>
                <a:cs typeface="Times New Roman" panose="02020603050405020304" pitchFamily="18" charset="0"/>
              </a:rPr>
              <a:t>			- 5+5 let</a:t>
            </a:r>
          </a:p>
          <a:p>
            <a:pPr algn="just">
              <a:lnSpc>
                <a:spcPct val="107000"/>
              </a:lnSpc>
              <a:spcAft>
                <a:spcPts val="0"/>
              </a:spcAft>
            </a:pPr>
            <a:r>
              <a:rPr lang="cs-CZ" sz="2000" dirty="0">
                <a:latin typeface="Calibri" panose="020F0502020204030204" pitchFamily="34" charset="0"/>
                <a:ea typeface="Calibri" panose="020F0502020204030204" pitchFamily="34" charset="0"/>
                <a:cs typeface="Times New Roman" panose="02020603050405020304" pitchFamily="18" charset="0"/>
              </a:rPr>
              <a:t>			-za určitých podmínek lze i déle</a:t>
            </a:r>
          </a:p>
          <a:p>
            <a:pPr algn="just">
              <a:lnSpc>
                <a:spcPct val="107000"/>
              </a:lnSpc>
              <a:spcAft>
                <a:spcPts val="0"/>
              </a:spcAft>
            </a:pPr>
            <a:r>
              <a:rPr lang="cs-CZ" sz="2000" dirty="0">
                <a:latin typeface="Calibri" panose="020F0502020204030204" pitchFamily="34" charset="0"/>
                <a:ea typeface="Calibri" panose="020F0502020204030204" pitchFamily="34" charset="0"/>
                <a:cs typeface="Times New Roman" panose="02020603050405020304" pitchFamily="18" charset="0"/>
              </a:rPr>
              <a:t>			-nesmí vyloučit přidělování kapacity jiným žadatelům</a:t>
            </a:r>
          </a:p>
          <a:p>
            <a:pPr algn="just">
              <a:lnSpc>
                <a:spcPct val="107000"/>
              </a:lnSpc>
              <a:spcAft>
                <a:spcPts val="0"/>
              </a:spcAft>
            </a:pPr>
            <a:r>
              <a:rPr lang="cs-CZ" sz="2000" dirty="0">
                <a:latin typeface="Calibri" panose="020F0502020204030204" pitchFamily="34" charset="0"/>
                <a:ea typeface="Calibri" panose="020F0502020204030204" pitchFamily="34" charset="0"/>
                <a:cs typeface="Times New Roman" panose="02020603050405020304" pitchFamily="18" charset="0"/>
              </a:rPr>
              <a:t>Rámcová dohoda – prováděcí nařízení Komise (EU) 2016/545 </a:t>
            </a:r>
          </a:p>
          <a:p>
            <a:pPr algn="just">
              <a:lnSpc>
                <a:spcPct val="107000"/>
              </a:lnSpc>
              <a:spcAft>
                <a:spcPts val="800"/>
              </a:spcAft>
            </a:pPr>
            <a:r>
              <a:rPr lang="cs-CZ" sz="2000" b="1" dirty="0">
                <a:latin typeface="Calibri" panose="020F0502020204030204" pitchFamily="34" charset="0"/>
                <a:ea typeface="Calibri" panose="020F0502020204030204" pitchFamily="34" charset="0"/>
                <a:cs typeface="Times New Roman" panose="02020603050405020304" pitchFamily="18" charset="0"/>
              </a:rPr>
              <a:t>Problém:</a:t>
            </a:r>
            <a:r>
              <a:rPr lang="cs-CZ" sz="2000" dirty="0">
                <a:latin typeface="Calibri" panose="020F0502020204030204" pitchFamily="34" charset="0"/>
                <a:ea typeface="Calibri" panose="020F0502020204030204" pitchFamily="34" charset="0"/>
                <a:cs typeface="Times New Roman" panose="02020603050405020304" pitchFamily="18" charset="0"/>
              </a:rPr>
              <a:t> Kdy je vyloučeno přidělování kapacity jiným žadatelům?</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Přidělování postup a rozsah přidělené kapacity jsou v souladu se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 a to opět na žádost nebo z moci úřední (§ 34f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 Úřad musí rozhodnout do 40 dní od zahájení řízení. Pokud shledá nedostatky, uloží přídělci znovu kapacitu přidělit a stanoví mu způsob přidělení.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4414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54977" y="899544"/>
            <a:ext cx="9653953" cy="4923014"/>
          </a:xfrm>
          <a:prstGeom prst="rect">
            <a:avLst/>
          </a:prstGeom>
        </p:spPr>
        <p:txBody>
          <a:bodyPr wrap="square">
            <a:spAutoFit/>
          </a:bodyPr>
          <a:lstStyle/>
          <a:p>
            <a:pPr algn="just">
              <a:lnSpc>
                <a:spcPct val="107000"/>
              </a:lnSpc>
              <a:spcAft>
                <a:spcPts val="800"/>
              </a:spcAft>
            </a:pPr>
            <a:r>
              <a:rPr lang="cs-CZ" sz="2400" b="1" u="sng" dirty="0">
                <a:latin typeface="Calibri" panose="020F0502020204030204" pitchFamily="34" charset="0"/>
                <a:ea typeface="Calibri" panose="020F0502020204030204" pitchFamily="34" charset="0"/>
                <a:cs typeface="Times New Roman" panose="02020603050405020304" pitchFamily="18" charset="0"/>
              </a:rPr>
              <a:t>PŘEZKOUMÁNÍ SMLOUVY ÚŘADEM</a:t>
            </a:r>
          </a:p>
          <a:p>
            <a:pPr algn="just">
              <a:lnSpc>
                <a:spcPct val="107000"/>
              </a:lnSpc>
              <a:spcAft>
                <a:spcPts val="800"/>
              </a:spcAft>
            </a:pPr>
            <a:endParaRPr lang="cs-CZ" sz="8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Základ je v ustanovení § 34 g odst. 1: </a:t>
            </a:r>
            <a:r>
              <a:rPr lang="cs-CZ" sz="2400" i="1" dirty="0">
                <a:latin typeface="Calibri" panose="020F0502020204030204" pitchFamily="34" charset="0"/>
                <a:ea typeface="Calibri" panose="020F0502020204030204" pitchFamily="34" charset="0"/>
                <a:cs typeface="Times New Roman" panose="02020603050405020304" pitchFamily="18" charset="0"/>
              </a:rPr>
              <a:t>„Úřad </a:t>
            </a:r>
            <a:r>
              <a:rPr lang="cs-CZ" sz="2400" b="1" i="1" dirty="0">
                <a:latin typeface="Calibri" panose="020F0502020204030204" pitchFamily="34" charset="0"/>
                <a:ea typeface="Calibri" panose="020F0502020204030204" pitchFamily="34" charset="0"/>
                <a:cs typeface="Times New Roman" panose="02020603050405020304" pitchFamily="18" charset="0"/>
              </a:rPr>
              <a:t>na návrh</a:t>
            </a:r>
            <a:r>
              <a:rPr lang="cs-CZ" sz="2400" i="1" dirty="0">
                <a:latin typeface="Calibri" panose="020F0502020204030204" pitchFamily="34" charset="0"/>
                <a:ea typeface="Calibri" panose="020F0502020204030204" pitchFamily="34" charset="0"/>
                <a:cs typeface="Times New Roman" panose="02020603050405020304" pitchFamily="18" charset="0"/>
              </a:rPr>
              <a:t> některé ze smluvních stran smlouvy o provozování drážní dopravy na dráze celostátní, regionální nebo na veřejně přístupné vlečce nebo z moci úřední rozhodne, zda taková smlouva není v rozporu s tímto zákonem.</a:t>
            </a:r>
            <a:r>
              <a:rPr lang="cs-CZ" sz="2400" dirty="0">
                <a:latin typeface="Calibri" panose="020F0502020204030204" pitchFamily="34"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-Obdobnou pravomoc má Úřad i v rámci procesu jednání o uzavření smlouvy </a:t>
            </a:r>
          </a:p>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Pokud Úřad shledá, že je část smlouvy v rozporu se zákonem, stanoví v rozhodnutí lhůtu, odkdy nelze takovou část smlouvy použít. </a:t>
            </a: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Úřad má vydat rozhodnutí do 40-ti dní od zahájení řízení.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2528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4108" y="714552"/>
            <a:ext cx="10515600" cy="5050742"/>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HOSPODÁŘSKÁ VYVÁŽENOST</a:t>
            </a:r>
            <a:endParaRPr lang="cs-CZ" sz="16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Úřad posuzuje: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-Zda osobní železniční přeprava deklarovaná jako mezinárodní (překračující </a:t>
            </a:r>
            <a:r>
              <a:rPr lang="cs-CZ">
                <a:latin typeface="Calibri" panose="020F0502020204030204" pitchFamily="34" charset="0"/>
                <a:ea typeface="Calibri" panose="020F0502020204030204" pitchFamily="34" charset="0"/>
                <a:cs typeface="Times New Roman" panose="02020603050405020304" pitchFamily="18" charset="0"/>
              </a:rPr>
              <a:t>státní hranice) a </a:t>
            </a:r>
            <a:r>
              <a:rPr lang="cs-CZ" dirty="0">
                <a:latin typeface="Calibri" panose="020F0502020204030204" pitchFamily="34" charset="0"/>
                <a:ea typeface="Calibri" panose="020F0502020204030204" pitchFamily="34" charset="0"/>
                <a:cs typeface="Times New Roman" panose="02020603050405020304" pitchFamily="18" charset="0"/>
              </a:rPr>
              <a:t>provozovaná bez smlouvy o veřejných službách v přepravě cestujících má skutečně a povahu mezinárodní a zda touto přepravou není ohrožena hospodářská vyváženost přepravy, která je na základě takové smlouvy provozována. </a:t>
            </a:r>
            <a:r>
              <a:rPr lang="cs-CZ" b="1" dirty="0">
                <a:latin typeface="Calibri" panose="020F0502020204030204" pitchFamily="34" charset="0"/>
                <a:ea typeface="Calibri" panose="020F0502020204030204" pitchFamily="34" charset="0"/>
                <a:cs typeface="Times New Roman" panose="02020603050405020304" pitchFamily="18" charset="0"/>
              </a:rPr>
              <a:t>Úřad postupuje podle nařízení EU č. 869/2014</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-Zda osobní doprava vnitrostátní nenarušuje hospodářskou vyváženost přepravy provozované na základě smlouvy o veřejných službách v přepravě cestujících. Úřad postupuje </a:t>
            </a:r>
            <a:r>
              <a:rPr lang="cs-CZ" b="1" dirty="0">
                <a:latin typeface="Calibri" panose="020F0502020204030204" pitchFamily="34" charset="0"/>
                <a:ea typeface="Calibri" panose="020F0502020204030204" pitchFamily="34" charset="0"/>
                <a:cs typeface="Times New Roman" panose="02020603050405020304" pitchFamily="18" charset="0"/>
              </a:rPr>
              <a:t>podle nařízení EU č. 869/2014 obdobně.</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Je-li podle Úřadu hospodářská vyváženost přepravy provozované na základě smlouvy o veřejných službách v přepravě cestujících ohrožena, přídělce v dotčeném úseku dopravci, který provozuje osobní přepravu bez smlouvy:</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Kapacitu nepřidělí vůbec</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Kapacitu přidělí tak, aby na daném úseku nebyl možný nástup a výstup cestujících</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Přidělenou kapacitu odejme nebo omezí obdobným způsobem</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0368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19808" y="778549"/>
            <a:ext cx="9715499" cy="5064592"/>
          </a:xfrm>
          <a:prstGeom prst="rect">
            <a:avLst/>
          </a:prstGeom>
        </p:spPr>
        <p:txBody>
          <a:bodyPr wrap="square">
            <a:spAutoFit/>
          </a:bodyPr>
          <a:lstStyle/>
          <a:p>
            <a:pPr algn="just">
              <a:lnSpc>
                <a:spcPct val="107000"/>
              </a:lnSpc>
              <a:spcAft>
                <a:spcPts val="800"/>
              </a:spcAft>
            </a:pPr>
            <a:r>
              <a:rPr lang="cs-CZ" sz="2200" b="1" u="sng" dirty="0">
                <a:latin typeface="Calibri" panose="020F0502020204030204" pitchFamily="34" charset="0"/>
                <a:ea typeface="Calibri" panose="020F0502020204030204" pitchFamily="34" charset="0"/>
                <a:cs typeface="Times New Roman" panose="02020603050405020304" pitchFamily="18" charset="0"/>
              </a:rPr>
              <a:t>NĚCO MÁLO Z EVROPSKÉ JUDIKATURY</a:t>
            </a:r>
          </a:p>
          <a:p>
            <a:pPr algn="just">
              <a:lnSpc>
                <a:spcPct val="107000"/>
              </a:lnSpc>
              <a:spcAft>
                <a:spcPts val="800"/>
              </a:spcAft>
            </a:pPr>
            <a:endParaRPr lang="cs-CZ" sz="10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2200" dirty="0">
                <a:latin typeface="Calibri" panose="020F0502020204030204" pitchFamily="34" charset="0"/>
                <a:ea typeface="Calibri" panose="020F0502020204030204" pitchFamily="34" charset="0"/>
                <a:cs typeface="Times New Roman" panose="02020603050405020304" pitchFamily="18" charset="0"/>
              </a:rPr>
              <a:t>Je-li provozovatelem dráhy zároveň subjekt, který provozuje dopravu, může tento v případě mimořádných událostí odebrat trasy vlaků dopravcům, je-li to třeba, avšak není oprávněn je znovu přidělovat. Nové přidělení musí v takové situaci provést subjekt na dopravcích nezávislý. </a:t>
            </a:r>
            <a:r>
              <a:rPr lang="cs-CZ" sz="2200" b="1" dirty="0">
                <a:latin typeface="Calibri" panose="020F0502020204030204" pitchFamily="34" charset="0"/>
                <a:ea typeface="Calibri" panose="020F0502020204030204" pitchFamily="34" charset="0"/>
                <a:cs typeface="Times New Roman" panose="02020603050405020304" pitchFamily="18" charset="0"/>
              </a:rPr>
              <a:t>(rozsudek SDEU ze dne 11. července 2013, ve věci C-412/11 </a:t>
            </a:r>
            <a:r>
              <a:rPr lang="cs-CZ" sz="2200" b="1" i="1" dirty="0">
                <a:latin typeface="Calibri" panose="020F0502020204030204" pitchFamily="34" charset="0"/>
                <a:ea typeface="Calibri" panose="020F0502020204030204" pitchFamily="34" charset="0"/>
                <a:cs typeface="Times New Roman" panose="02020603050405020304" pitchFamily="18" charset="0"/>
              </a:rPr>
              <a:t>Komise proti Lucemburskému vévodství, Zdroj: ASPI</a:t>
            </a:r>
            <a:r>
              <a:rPr lang="cs-CZ" sz="2200" b="1"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800"/>
              </a:spcAft>
            </a:pPr>
            <a:endParaRPr lang="cs-CZ" sz="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2200" dirty="0">
                <a:latin typeface="Calibri" panose="020F0502020204030204" pitchFamily="34" charset="0"/>
                <a:ea typeface="Calibri" panose="020F0502020204030204" pitchFamily="34" charset="0"/>
                <a:cs typeface="Times New Roman" panose="02020603050405020304" pitchFamily="18" charset="0"/>
              </a:rPr>
              <a:t>Členské státy mají vytvořit rámec pro zpoplatnění infrastruktury, zatímco stanovení výše poplatků za používání infrastruktury a výběr těchto poplatků je již věcí provozovatele infrastruktury. Provozovatel infrastruktury tedy musí mít při stanovení výše poplatků určitý prostor pro uvážení. </a:t>
            </a:r>
            <a:r>
              <a:rPr lang="cs-CZ" sz="2200" b="1" dirty="0">
                <a:latin typeface="Calibri" panose="020F0502020204030204" pitchFamily="34" charset="0"/>
                <a:ea typeface="Calibri" panose="020F0502020204030204" pitchFamily="34" charset="0"/>
                <a:cs typeface="Times New Roman" panose="02020603050405020304" pitchFamily="18" charset="0"/>
              </a:rPr>
              <a:t>(rozsudek SDEU ze dne 3. října 2013, ve věci C-369/2011 </a:t>
            </a:r>
            <a:r>
              <a:rPr lang="cs-CZ" sz="2200" b="1" i="1" dirty="0">
                <a:latin typeface="Calibri" panose="020F0502020204030204" pitchFamily="34" charset="0"/>
                <a:ea typeface="Calibri" panose="020F0502020204030204" pitchFamily="34" charset="0"/>
                <a:cs typeface="Times New Roman" panose="02020603050405020304" pitchFamily="18" charset="0"/>
              </a:rPr>
              <a:t>Komise proti Italské republice, Zdroj: ASPI</a:t>
            </a:r>
            <a:r>
              <a:rPr lang="cs-CZ" sz="2200" b="1" dirty="0">
                <a:latin typeface="Calibri" panose="020F0502020204030204" pitchFamily="34" charset="0"/>
                <a:ea typeface="Calibri" panose="020F0502020204030204" pitchFamily="34" charset="0"/>
                <a:cs typeface="Times New Roman" panose="02020603050405020304" pitchFamily="18" charset="0"/>
              </a:rPr>
              <a:t>)</a:t>
            </a:r>
            <a:endParaRPr lang="cs-CZ"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7695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r>
              <a:rPr lang="cs-CZ" sz="1400" b="1" dirty="0">
                <a:solidFill>
                  <a:schemeClr val="bg1">
                    <a:lumMod val="65000"/>
                  </a:schemeClr>
                </a:solidFill>
              </a:rPr>
              <a:t> </a:t>
            </a:r>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1034561" y="2804456"/>
            <a:ext cx="10439399" cy="816827"/>
          </a:xfrm>
          <a:prstGeom prst="rect">
            <a:avLst/>
          </a:prstGeom>
        </p:spPr>
        <p:txBody>
          <a:bodyPr wrap="square">
            <a:spAutoFit/>
          </a:bodyPr>
          <a:lstStyle/>
          <a:p>
            <a:pPr lvl="0" algn="just">
              <a:lnSpc>
                <a:spcPct val="107000"/>
              </a:lnSpc>
              <a:spcAft>
                <a:spcPts val="0"/>
              </a:spcAft>
            </a:pPr>
            <a:r>
              <a:rPr lang="cs-CZ" sz="2800" dirty="0">
                <a:latin typeface="Calibri" panose="020F0502020204030204" pitchFamily="34" charset="0"/>
                <a:ea typeface="Calibri" panose="020F0502020204030204" pitchFamily="34" charset="0"/>
                <a:cs typeface="Times New Roman" panose="02020603050405020304" pitchFamily="18" charset="0"/>
              </a:rPr>
              <a:t>II. Příklady z praxe.</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680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4737066"/>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KONTROVERZE OKOLO LINKY PRAHA – BRNO </a:t>
            </a:r>
          </a:p>
          <a:p>
            <a:pPr algn="just">
              <a:lnSpc>
                <a:spcPct val="107000"/>
              </a:lnSpc>
              <a:spcAft>
                <a:spcPts val="800"/>
              </a:spcAft>
            </a:pPr>
            <a:endParaRPr lang="cs-CZ" sz="8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600" b="1" u="sng" dirty="0">
                <a:latin typeface="Calibri" panose="020F0502020204030204" pitchFamily="34" charset="0"/>
                <a:ea typeface="Calibri" panose="020F0502020204030204" pitchFamily="34" charset="0"/>
                <a:cs typeface="Times New Roman" panose="02020603050405020304" pitchFamily="18" charset="0"/>
              </a:rPr>
              <a:t>Přidělení kapacity dráhy (dopravní cesty) provozovateli drážní dopravy </a:t>
            </a:r>
            <a:r>
              <a:rPr lang="cs-CZ" sz="1600" b="1" u="sng" dirty="0" err="1">
                <a:latin typeface="Calibri" panose="020F0502020204030204" pitchFamily="34" charset="0"/>
                <a:ea typeface="Calibri" panose="020F0502020204030204" pitchFamily="34" charset="0"/>
                <a:cs typeface="Times New Roman" panose="02020603050405020304" pitchFamily="18" charset="0"/>
              </a:rPr>
              <a:t>RegioJet</a:t>
            </a:r>
            <a:r>
              <a:rPr lang="cs-CZ" sz="1600" b="1" u="sng" dirty="0">
                <a:latin typeface="Calibri" panose="020F0502020204030204" pitchFamily="34" charset="0"/>
                <a:ea typeface="Calibri" panose="020F0502020204030204" pitchFamily="34" charset="0"/>
                <a:cs typeface="Times New Roman" panose="02020603050405020304" pitchFamily="18" charset="0"/>
              </a:rPr>
              <a:t> a.s. – linka Praha – Brno (-Bratislava):</a:t>
            </a:r>
          </a:p>
          <a:p>
            <a:pPr algn="just">
              <a:lnSpc>
                <a:spcPct val="107000"/>
              </a:lnSpc>
              <a:spcAft>
                <a:spcPts val="800"/>
              </a:spcAft>
            </a:pPr>
            <a:r>
              <a:rPr lang="cs-CZ" sz="1600" i="1" dirty="0">
                <a:latin typeface="Calibri" panose="020F0502020204030204" pitchFamily="34" charset="0"/>
                <a:ea typeface="Calibri" panose="020F0502020204030204" pitchFamily="34" charset="0"/>
                <a:cs typeface="Times New Roman" panose="02020603050405020304" pitchFamily="18" charset="0"/>
              </a:rPr>
              <a:t>Poznámka – v tomto případě vycházíme z veřejně dostupných zdrojů (mediální zdroje), proto nelze zaručit, že popsaný stav je v plném rozsahu v souladu se stavem faktickým</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Žádost provozovatele drážní dopravy České dráhy, a.s., k Drážnímu úřadu ve věci posouzení </a:t>
            </a:r>
            <a:r>
              <a:rPr lang="cs-CZ" sz="1600" dirty="0"/>
              <a:t>ohrožení hospodářské vyváženosti osobní drážní dopravy provozované na základě smlouvy o veřejných službách</a:t>
            </a:r>
            <a:r>
              <a:rPr lang="cs-CZ" sz="1600" dirty="0">
                <a:latin typeface="Calibri" panose="020F0502020204030204" pitchFamily="34" charset="0"/>
                <a:ea typeface="Calibri" panose="020F0502020204030204" pitchFamily="34" charset="0"/>
                <a:cs typeface="Times New Roman" panose="02020603050405020304" pitchFamily="18" charset="0"/>
              </a:rPr>
              <a:t> vnitrostátní drážní osobní dopravou provozovanou konkurenčním dopravcem.</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Tato byla podána ještě před nabytím účinností § 34d odst. 3 </a:t>
            </a:r>
            <a:r>
              <a:rPr lang="cs-CZ" sz="1600" dirty="0" err="1">
                <a:latin typeface="Calibri" panose="020F0502020204030204" pitchFamily="34" charset="0"/>
                <a:ea typeface="Calibri" panose="020F0502020204030204" pitchFamily="34" charset="0"/>
                <a:cs typeface="Times New Roman" panose="02020603050405020304" pitchFamily="18" charset="0"/>
              </a:rPr>
              <a:t>ZoDr</a:t>
            </a:r>
            <a:r>
              <a:rPr lang="cs-CZ" sz="1600" dirty="0">
                <a:latin typeface="Calibri" panose="020F0502020204030204" pitchFamily="34" charset="0"/>
                <a:ea typeface="Calibri" panose="020F0502020204030204" pitchFamily="34" charset="0"/>
                <a:cs typeface="Times New Roman" panose="02020603050405020304" pitchFamily="18" charset="0"/>
              </a:rPr>
              <a:t> ve znění zákona č. 319/2016 Sb.</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Nebylo orgánu veřejné moci, jenž by se mohl danou otázkou zabývat v souvislosti s výkonem veřejné moci – takovou žádost je nutno postupem dle § 43 odst. 1 písm. b) odložit (k vyřízení žádosti není příslušný žádný správní orgán).</a:t>
            </a: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Proti rozhodnutí Drážního úřadu byla podána žaloba.</a:t>
            </a:r>
          </a:p>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4081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590098"/>
          </a:xfrm>
          <a:prstGeom prst="rect">
            <a:avLst/>
          </a:prstGeom>
        </p:spPr>
        <p:txBody>
          <a:bodyPr wrap="square">
            <a:spAutoFit/>
          </a:bodyPr>
          <a:lstStyle/>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délník 2"/>
          <p:cNvSpPr/>
          <p:nvPr/>
        </p:nvSpPr>
        <p:spPr>
          <a:xfrm>
            <a:off x="436605" y="778548"/>
            <a:ext cx="10840995" cy="5746060"/>
          </a:xfrm>
          <a:prstGeom prst="rect">
            <a:avLst/>
          </a:prstGeom>
        </p:spPr>
        <p:txBody>
          <a:bodyPr wrap="square">
            <a:spAutoFit/>
          </a:bodyPr>
          <a:lstStyle/>
          <a:p>
            <a:pPr algn="just">
              <a:lnSpc>
                <a:spcPct val="107000"/>
              </a:lnSpc>
              <a:spcAft>
                <a:spcPts val="800"/>
              </a:spcAft>
            </a:pPr>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Test hospodářské vyváženosti bez národní právní úpravy? Nebylo možné využít netransponované směrnice?</a:t>
            </a:r>
          </a:p>
          <a:p>
            <a:pPr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Zjevně by se jednalo o slepou cestu a nepřicházel by v úvahu ani tzv. přímý účinek směrnice Evropského parlamentu a Rady 2012/34/EU, a to přinejmenším z následujících důvodů:</a:t>
            </a:r>
          </a:p>
          <a:p>
            <a:pPr marL="285750" indent="-285750" algn="just">
              <a:lnSpc>
                <a:spcPct val="107000"/>
              </a:lnSpc>
              <a:spcAft>
                <a:spcPts val="800"/>
              </a:spcAft>
              <a:buFont typeface="Arial" panose="020B060402020202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jednalo by se v konečném důsledku o tzv. přímý horizontální účinek </a:t>
            </a:r>
            <a:r>
              <a:rPr lang="cs-CZ" dirty="0" err="1">
                <a:latin typeface="Calibri" panose="020F0502020204030204" pitchFamily="34" charset="0"/>
                <a:ea typeface="Calibri" panose="020F0502020204030204" pitchFamily="34" charset="0"/>
                <a:cs typeface="Times New Roman" panose="02020603050405020304" pitchFamily="18" charset="0"/>
              </a:rPr>
              <a:t>sekudárního</a:t>
            </a:r>
            <a:r>
              <a:rPr lang="cs-CZ" dirty="0">
                <a:latin typeface="Calibri" panose="020F0502020204030204" pitchFamily="34" charset="0"/>
                <a:ea typeface="Calibri" panose="020F0502020204030204" pitchFamily="34" charset="0"/>
                <a:cs typeface="Times New Roman" panose="02020603050405020304" pitchFamily="18" charset="0"/>
              </a:rPr>
              <a:t> pramene práva, jenž je zásadně nepřípustný (aplikací směrnice by mohlo dojít do zásahu do právní sféry adresáta veřejné moci, tj. žadatele o přidělení kapacity – tehdy ještě – dopravní cesty), přípustný je tzv. přímý vertikální vzestupný účinek (adresát veřejné moci se domáhá práva vůči orgánu veřejné moci, tj. státu, jenž je sám adresát povinností vyplývajících ze směrnice), k tomu rozsudek dřívějšího ESD ve věci </a:t>
            </a:r>
            <a:r>
              <a:rPr lang="cs-CZ" dirty="0" err="1">
                <a:latin typeface="Calibri" panose="020F0502020204030204" pitchFamily="34" charset="0"/>
                <a:ea typeface="Calibri" panose="020F0502020204030204" pitchFamily="34" charset="0"/>
                <a:cs typeface="Times New Roman" panose="02020603050405020304" pitchFamily="18" charset="0"/>
              </a:rPr>
              <a:t>Ratti</a:t>
            </a:r>
            <a:r>
              <a:rPr lang="cs-CZ" dirty="0">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ustanovení směrnice o založení pravomoci vnitrostátních orgánů veřejné moci k provedení tzv. testu hospodářské vyváženosti je vůči státu </a:t>
            </a:r>
            <a:r>
              <a:rPr lang="cs-CZ" b="1" dirty="0">
                <a:latin typeface="Calibri" panose="020F0502020204030204" pitchFamily="34" charset="0"/>
                <a:ea typeface="Calibri" panose="020F0502020204030204" pitchFamily="34" charset="0"/>
                <a:cs typeface="Times New Roman" panose="02020603050405020304" pitchFamily="18" charset="0"/>
              </a:rPr>
              <a:t>dispozitivní</a:t>
            </a:r>
            <a:r>
              <a:rPr lang="cs-CZ" dirty="0">
                <a:latin typeface="Calibri" panose="020F0502020204030204" pitchFamily="34" charset="0"/>
                <a:ea typeface="Calibri" panose="020F0502020204030204" pitchFamily="34" charset="0"/>
                <a:cs typeface="Times New Roman" panose="02020603050405020304" pitchFamily="18" charset="0"/>
              </a:rPr>
              <a:t>, tj. je na uvážení státu, zda takovou pravomoc příslušného orgánu veřejné moci </a:t>
            </a:r>
            <a:r>
              <a:rPr lang="cs-CZ" i="1" dirty="0">
                <a:latin typeface="Calibri" panose="020F0502020204030204" pitchFamily="34" charset="0"/>
                <a:ea typeface="Calibri" panose="020F0502020204030204" pitchFamily="34" charset="0"/>
                <a:cs typeface="Times New Roman" panose="02020603050405020304" pitchFamily="18" charset="0"/>
              </a:rPr>
              <a:t>národním </a:t>
            </a:r>
            <a:r>
              <a:rPr lang="cs-CZ" dirty="0">
                <a:latin typeface="Calibri" panose="020F0502020204030204" pitchFamily="34" charset="0"/>
                <a:ea typeface="Calibri" panose="020F0502020204030204" pitchFamily="34" charset="0"/>
                <a:cs typeface="Times New Roman" panose="02020603050405020304" pitchFamily="18" charset="0"/>
              </a:rPr>
              <a:t>pramenem práva (zde zákonem) vůbec založí (k tomu např. rozsudek dřívějšího ESD ve věci </a:t>
            </a:r>
            <a:r>
              <a:rPr lang="cs-CZ" dirty="0" err="1">
                <a:latin typeface="Calibri" panose="020F0502020204030204" pitchFamily="34" charset="0"/>
                <a:ea typeface="Calibri" panose="020F0502020204030204" pitchFamily="34" charset="0"/>
                <a:cs typeface="Times New Roman" panose="02020603050405020304" pitchFamily="18" charset="0"/>
              </a:rPr>
              <a:t>Becker</a:t>
            </a:r>
            <a:r>
              <a:rPr lang="cs-CZ" dirty="0">
                <a:latin typeface="Calibri" panose="020F0502020204030204" pitchFamily="34" charset="0"/>
                <a:ea typeface="Calibri" panose="020F0502020204030204" pitchFamily="34" charset="0"/>
                <a:cs typeface="Times New Roman" panose="02020603050405020304" pitchFamily="18" charset="0"/>
              </a:rPr>
              <a:t>, dále rozsudek dřívějšího ESD ve věci </a:t>
            </a:r>
            <a:r>
              <a:rPr lang="cs-CZ" dirty="0" err="1">
                <a:latin typeface="Calibri" panose="020F0502020204030204" pitchFamily="34" charset="0"/>
                <a:ea typeface="Calibri" panose="020F0502020204030204" pitchFamily="34" charset="0"/>
                <a:cs typeface="Times New Roman" panose="02020603050405020304" pitchFamily="18" charset="0"/>
              </a:rPr>
              <a:t>Kaefer</a:t>
            </a:r>
            <a:r>
              <a:rPr lang="cs-CZ" dirty="0">
                <a:latin typeface="Calibri" panose="020F0502020204030204" pitchFamily="34" charset="0"/>
                <a:ea typeface="Calibri" panose="020F0502020204030204" pitchFamily="34" charset="0"/>
                <a:cs typeface="Times New Roman" panose="02020603050405020304" pitchFamily="18" charset="0"/>
              </a:rPr>
              <a:t> &amp; </a:t>
            </a:r>
            <a:r>
              <a:rPr lang="cs-CZ" dirty="0" err="1">
                <a:latin typeface="Calibri" panose="020F0502020204030204" pitchFamily="34" charset="0"/>
                <a:ea typeface="Calibri" panose="020F0502020204030204" pitchFamily="34" charset="0"/>
                <a:cs typeface="Times New Roman" panose="02020603050405020304" pitchFamily="18" charset="0"/>
              </a:rPr>
              <a:t>Procacci</a:t>
            </a:r>
            <a:r>
              <a:rPr lang="cs-CZ" dirty="0">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současně ani není evidentní, že by s přihlédnutím ke všemu shora uvedenému vůbec byly splněny předpoklady vzniku přímého účinku směrnice (nepodmíněnost práva – tedy přesnost, jasnost a nepodmíněnost, uplynutí dodatečné doby po uplynutí transpoziční lhůty); k tomu rozsudek dřívějšího ESD ve věci Van </a:t>
            </a:r>
            <a:r>
              <a:rPr lang="cs-CZ" dirty="0" err="1">
                <a:latin typeface="Calibri" panose="020F0502020204030204" pitchFamily="34" charset="0"/>
                <a:ea typeface="Calibri" panose="020F0502020204030204" pitchFamily="34" charset="0"/>
                <a:cs typeface="Times New Roman" panose="02020603050405020304" pitchFamily="18" charset="0"/>
              </a:rPr>
              <a:t>Duyn</a:t>
            </a:r>
            <a:r>
              <a:rPr lang="cs-CZ"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cs-C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9264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590098"/>
          </a:xfrm>
          <a:prstGeom prst="rect">
            <a:avLst/>
          </a:prstGeom>
        </p:spPr>
        <p:txBody>
          <a:bodyPr wrap="square">
            <a:spAutoFit/>
          </a:bodyPr>
          <a:lstStyle/>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délník 2"/>
          <p:cNvSpPr/>
          <p:nvPr/>
        </p:nvSpPr>
        <p:spPr>
          <a:xfrm>
            <a:off x="436605" y="778548"/>
            <a:ext cx="10840995" cy="5050742"/>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NABÍDKOVÁ ŘÍZENÍ A REŽIJNÍ JÍZDNÉ</a:t>
            </a:r>
          </a:p>
          <a:p>
            <a:pPr algn="just">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Nabídkové řízení dle zákona č. 194/2010 Sb., o veřejných službách v přepravě cestujících a o změně dalších zákonů, („ZVS“) vypsané Ministerstvem dopravy na linku R16 Plzeň – Most </a:t>
            </a:r>
          </a:p>
          <a:p>
            <a:pPr marL="285750" indent="-285750" algn="just">
              <a:lnSpc>
                <a:spcPct val="107000"/>
              </a:lnSpc>
              <a:spcAft>
                <a:spcPts val="800"/>
              </a:spcAft>
              <a:buFontTx/>
              <a:buChar char="-"/>
            </a:pPr>
            <a:r>
              <a:rPr lang="cs-CZ" dirty="0">
                <a:latin typeface="Calibri" panose="020F0502020204030204" pitchFamily="34" charset="0"/>
                <a:ea typeface="Calibri" panose="020F0502020204030204" pitchFamily="34" charset="0"/>
                <a:cs typeface="Times New Roman" panose="02020603050405020304" pitchFamily="18" charset="0"/>
              </a:rPr>
              <a:t>Úřad pro ochranu hospodářské soutěže nabídkové řízení zrušil (v rámci uložení nápravného opatření dle § 31 ZVS), přičemž tak učinil v řízení zahájeném oproti žádosti dopravce České dráhy, a.s.</a:t>
            </a:r>
          </a:p>
          <a:p>
            <a:pPr marL="285750" indent="-285750" algn="just">
              <a:lnSpc>
                <a:spcPct val="107000"/>
              </a:lnSpc>
              <a:spcAft>
                <a:spcPts val="800"/>
              </a:spcAft>
              <a:buFontTx/>
              <a:buChar char="-"/>
            </a:pPr>
            <a:r>
              <a:rPr lang="cs-CZ" dirty="0">
                <a:latin typeface="Calibri" panose="020F0502020204030204" pitchFamily="34" charset="0"/>
                <a:ea typeface="Calibri" panose="020F0502020204030204" pitchFamily="34" charset="0"/>
                <a:cs typeface="Times New Roman" panose="02020603050405020304" pitchFamily="18" charset="0"/>
              </a:rPr>
              <a:t>Důvodem zrušení rozpor jednání objednatele (Ministerstva dopravy) s § 10 odst. 3 ZVS ve spojení s  § 44 odst. 1 a § 6 odst. 1 tehdejšího zákona o veřejných zakázkách – porušení zásady diskriminace vůči Českým dráhám, a.s., přičemž tento postup mohl ovlivnit výběr nejvhodnější nabídky.</a:t>
            </a:r>
          </a:p>
          <a:p>
            <a:pPr marL="285750" indent="-285750" algn="just">
              <a:lnSpc>
                <a:spcPct val="107000"/>
              </a:lnSpc>
              <a:spcAft>
                <a:spcPts val="800"/>
              </a:spcAft>
              <a:buFontTx/>
              <a:buChar char="-"/>
            </a:pPr>
            <a:r>
              <a:rPr lang="cs-CZ" dirty="0">
                <a:latin typeface="Calibri" panose="020F0502020204030204" pitchFamily="34" charset="0"/>
                <a:ea typeface="Calibri" panose="020F0502020204030204" pitchFamily="34" charset="0"/>
                <a:cs typeface="Times New Roman" panose="02020603050405020304" pitchFamily="18" charset="0"/>
              </a:rPr>
              <a:t>Znění smluvní klauzule obsažené v návrhu smlouvy v dokumentaci nabídkového řízení – „</a:t>
            </a:r>
            <a:r>
              <a:rPr lang="cs-CZ" i="1" dirty="0"/>
              <a:t>Ve vztahu ke zmocnění Objednatele stanovit ceny jízdného a přepravného podle ustanovení § 33 zákona č. 77/2002 Sb., o akciové společnosti České dráhy, státní organizace Správa železniční dopravní cesty a o změně zákona č. 266/1994 Sb., o drahách, ve znění pozdějších předpisů, a zákona č. 77/1997 Sb., o státním podniku, ve znění pozdějších předpisů, se smluvní strany dohodly, že výše jízdného a přepravného u Dopravních výkonů bude odpovídat tarifu Dopravce a že Dopravcem prováděné změny tarifu nebudou důvodem pro úpravu kompenzace.</a:t>
            </a:r>
            <a:r>
              <a:rPr lang="cs-CZ"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cs-C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7104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1034561" y="2804456"/>
            <a:ext cx="10439399" cy="1113190"/>
          </a:xfrm>
          <a:prstGeom prst="rect">
            <a:avLst/>
          </a:prstGeom>
        </p:spPr>
        <p:txBody>
          <a:bodyPr wrap="square">
            <a:spAutoFit/>
          </a:bodyPr>
          <a:lstStyle/>
          <a:p>
            <a:pPr marL="342900" lvl="0" indent="-342900" algn="just">
              <a:lnSpc>
                <a:spcPct val="107000"/>
              </a:lnSpc>
              <a:spcAft>
                <a:spcPts val="0"/>
              </a:spcAft>
              <a:buFont typeface="+mj-lt"/>
              <a:buAutoNum type="romanUcPeriod"/>
            </a:pPr>
            <a:r>
              <a:rPr lang="cs-CZ" sz="2800" dirty="0">
                <a:latin typeface="Calibri" panose="020F0502020204030204" pitchFamily="34" charset="0"/>
                <a:ea typeface="Calibri" panose="020F0502020204030204" pitchFamily="34" charset="0"/>
                <a:cs typeface="Times New Roman" panose="02020603050405020304" pitchFamily="18" charset="0"/>
              </a:rPr>
              <a:t>Prohlášení o dráze a přidělování kapacity po novele č. 319/2016 Sb</a:t>
            </a:r>
            <a:r>
              <a:rPr lang="cs-CZ" dirty="0">
                <a:latin typeface="Calibri" panose="020F0502020204030204" pitchFamily="34" charset="0"/>
                <a:ea typeface="Calibri" panose="020F0502020204030204" pitchFamily="34" charset="0"/>
                <a:cs typeface="Times New Roman" panose="02020603050405020304" pitchFamily="18" charset="0"/>
              </a:rPr>
              <a:t>.</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0"/>
              </a:spcAft>
            </a:pPr>
            <a:r>
              <a:rPr lang="cs-CZ" dirty="0">
                <a:latin typeface="Calibri" panose="020F0502020204030204" pitchFamily="34" charset="0"/>
                <a:ea typeface="Calibri" panose="020F0502020204030204" pitchFamily="34" charset="0"/>
                <a:cs typeface="Times New Roman" panose="02020603050405020304" pitchFamily="18" charset="0"/>
              </a:rPr>
              <a:t>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9662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590098"/>
          </a:xfrm>
          <a:prstGeom prst="rect">
            <a:avLst/>
          </a:prstGeom>
        </p:spPr>
        <p:txBody>
          <a:bodyPr wrap="square">
            <a:spAutoFit/>
          </a:bodyPr>
          <a:lstStyle/>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délník 2"/>
          <p:cNvSpPr/>
          <p:nvPr/>
        </p:nvSpPr>
        <p:spPr>
          <a:xfrm>
            <a:off x="436605" y="778548"/>
            <a:ext cx="10840995" cy="4923271"/>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NABÍDKOVÁ ŘÍZENÍ A REŽIJNÍ JÍZDNÉ - POKRAČOVÁNÍ</a:t>
            </a:r>
            <a:endParaRPr lang="cs-CZ" dirty="0"/>
          </a:p>
          <a:p>
            <a:r>
              <a:rPr lang="cs-CZ" dirty="0"/>
              <a:t>ÚOHS dospěl ke zjištění, že osoby, kterým bylo na základě </a:t>
            </a:r>
            <a:r>
              <a:rPr lang="cs-CZ" i="1" dirty="0"/>
              <a:t>transformačního zákona</a:t>
            </a:r>
            <a:r>
              <a:rPr lang="cs-CZ" dirty="0"/>
              <a:t> (zákon č. 77/2002 Sb.) přiznáno režijní jízdné, jsou oprávněny pouze u Českých drah, a.s., cestovat za toto režijní jízdné, a nejsou povinny hradit na jednotlivých tratích výši jízdného odpovídající běžnému tarifu. V případě, že by však tyto osoby cestovaly s jiným dopravcem, než je navrhovatel, pak by byly povinny uhradit běžnou výši jízdného. Z toho je dle ÚOHS zřejmé, že by České dráhy, a.s., v šetřeném nabídkovém řízení získaly za přepravu cestujících oproti jiným dopravcům nižší výnosy z jízdného. </a:t>
            </a:r>
          </a:p>
          <a:p>
            <a:r>
              <a:rPr lang="cs-CZ" dirty="0"/>
              <a:t>Podmínka obsažená v článku 16 odst. 5 návrhu smlouvy byla tedy shledána ÚOHS jako diskriminační a to v zásadě ze dvou důvodů, tj.:</a:t>
            </a:r>
          </a:p>
          <a:p>
            <a:pPr marL="285750" indent="-285750">
              <a:buFont typeface="Arial" panose="020B0604020202020204" pitchFamily="34" charset="0"/>
              <a:buChar char="•"/>
            </a:pPr>
            <a:r>
              <a:rPr lang="cs-CZ" dirty="0"/>
              <a:t>z důvodu, že České dráhy, a.s., nesou zvýšené náklady při přepravě cestujících, když transformačním zákonem vybraný okruh cestujících musí přepravovat za režijní jízdné, což má dle názoru ÚOHS nepochybně přímý vliv na výnos z jízdného Českých drah, a.s., a dále proto, že </a:t>
            </a:r>
          </a:p>
          <a:p>
            <a:pPr marL="285750" indent="-285750">
              <a:buFont typeface="Arial" panose="020B0604020202020204" pitchFamily="34" charset="0"/>
              <a:buChar char="•"/>
            </a:pPr>
            <a:r>
              <a:rPr lang="cs-CZ" dirty="0"/>
              <a:t>objednatel výslovně vyloučil možnost započtení režijního jízdného do kompenzace, kdy však i případná možnost kompenzace takto zákonem zvýšených nákladů Českých drah, a.s., by na něj měla negativní dopad, neboť pro účely hodnocení nabídek v rámci předmětného nabídkového řízení chtěný stav nabídek spočívá v kompenzaci určené ve výši co nejnižší, přičemž Českým dráhám, a.s., by do výše kompenzace vždy přistupovala i další hodnota ovlivňující výši vypočtené kompenzace oproti ostatním uchazečům (dopravcům). </a:t>
            </a:r>
          </a:p>
        </p:txBody>
      </p:sp>
    </p:spTree>
    <p:extLst>
      <p:ext uri="{BB962C8B-B14F-4D97-AF65-F5344CB8AC3E}">
        <p14:creationId xmlns:p14="http://schemas.microsoft.com/office/powerpoint/2010/main" val="2115931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590098"/>
          </a:xfrm>
          <a:prstGeom prst="rect">
            <a:avLst/>
          </a:prstGeom>
        </p:spPr>
        <p:txBody>
          <a:bodyPr wrap="square">
            <a:spAutoFit/>
          </a:bodyPr>
          <a:lstStyle/>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délník 2"/>
          <p:cNvSpPr/>
          <p:nvPr/>
        </p:nvSpPr>
        <p:spPr>
          <a:xfrm>
            <a:off x="436605" y="778548"/>
            <a:ext cx="10840995" cy="4923271"/>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NABÍDKOVÁ ŘÍZENÍ A REŽIJNÍ JÍZDNÉ - POKRAČOVÁNÍ</a:t>
            </a:r>
            <a:endParaRPr lang="cs-CZ" dirty="0"/>
          </a:p>
          <a:p>
            <a:r>
              <a:rPr lang="cs-CZ" dirty="0"/>
              <a:t>ÚOHS dále řešil otázku zásady zákazu diskriminace, jejíž porušení dovodil ze skutečnosti, kdy České dráhy, a.s., údajně mají transformačním zákonem stanovenu určitou povinnost (povinnost poskytovat vůči určitým osobám dopravu za sníženou sazbu), přičemž tuto povinnost žádný jiný dopravce nemá a objednatel tento stav žádným způsobem nezohlednil, když uvedl, že náklady na režijní jízdné nejsou České dráhy, a.s., oprávněny zahrnout do kompenzace. Tím tedy objednatel Českým dráhám, a.s., dle názoru ÚOHS znemožnil účast v nabídkovém řízení za stejných podmínek jako ostatní uchazeči a zároveň tím ztížil možnost Českých drah, a.s., podat nejvýhodnější nabídku. </a:t>
            </a:r>
          </a:p>
          <a:p>
            <a:endParaRPr lang="cs-CZ" dirty="0">
              <a:latin typeface="Calibri" panose="020F0502020204030204" pitchFamily="34" charset="0"/>
              <a:ea typeface="Calibri" panose="020F0502020204030204" pitchFamily="34" charset="0"/>
              <a:cs typeface="Times New Roman" panose="02020603050405020304" pitchFamily="18" charset="0"/>
            </a:endParaRPr>
          </a:p>
          <a:p>
            <a:r>
              <a:rPr lang="cs-CZ" dirty="0">
                <a:latin typeface="Calibri" panose="020F0502020204030204" pitchFamily="34" charset="0"/>
                <a:ea typeface="Calibri" panose="020F0502020204030204" pitchFamily="34" charset="0"/>
                <a:cs typeface="Times New Roman" panose="02020603050405020304" pitchFamily="18" charset="0"/>
              </a:rPr>
              <a:t>§ 33 transformačního zákona - </a:t>
            </a:r>
            <a:r>
              <a:rPr lang="cs-CZ" i="1" dirty="0"/>
              <a:t>Ministerstvo stanoví ceny jízdného a přepravného a podmínky jejich uplatnění (tarify) pro přepravu zaměstnanců akciové společnosti České dráhy, zaměstnanců státní organizace Správa železniční dopravní cesty, zaměstnanců ministerstva a Drážního úřadu, podílejících se na zabezpečování, provozování drážní dopravy, poživatelů důchodů, kteří pracovali v oblasti drážní dopravy, jakož i jejich rodinných příslušníků.</a:t>
            </a:r>
          </a:p>
          <a:p>
            <a:endParaRPr lang="cs-CZ" i="1" dirty="0">
              <a:latin typeface="Calibri" panose="020F0502020204030204" pitchFamily="34" charset="0"/>
              <a:ea typeface="Calibri" panose="020F0502020204030204" pitchFamily="34" charset="0"/>
              <a:cs typeface="Times New Roman" panose="02020603050405020304" pitchFamily="18" charset="0"/>
            </a:endParaRPr>
          </a:p>
          <a:p>
            <a:r>
              <a:rPr lang="cs-CZ" dirty="0">
                <a:latin typeface="Calibri" panose="020F0502020204030204" pitchFamily="34" charset="0"/>
                <a:ea typeface="Calibri" panose="020F0502020204030204" pitchFamily="34" charset="0"/>
                <a:cs typeface="Times New Roman" panose="02020603050405020304" pitchFamily="18" charset="0"/>
              </a:rPr>
              <a:t>Jakou povahu může zvýhodnění mít?</a:t>
            </a:r>
          </a:p>
          <a:p>
            <a:endParaRPr lang="cs-C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7932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523220"/>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Mgr. Bc. Petr </a:t>
            </a:r>
            <a:r>
              <a:rPr lang="cs-CZ" sz="1400" dirty="0" err="1">
                <a:solidFill>
                  <a:schemeClr val="bg1">
                    <a:lumMod val="65000"/>
                  </a:schemeClr>
                </a:solidFill>
              </a:rPr>
              <a:t>Špetlák</a:t>
            </a:r>
            <a:r>
              <a:rPr lang="cs-CZ" sz="1400" dirty="0">
                <a:solidFill>
                  <a:schemeClr val="bg1">
                    <a:lumMod val="65000"/>
                  </a:schemeClr>
                </a:solidFill>
              </a:rPr>
              <a:t>, advokát, Klicpera, </a:t>
            </a:r>
            <a:r>
              <a:rPr lang="cs-CZ" sz="1400" dirty="0" err="1">
                <a:solidFill>
                  <a:schemeClr val="bg1">
                    <a:lumMod val="65000"/>
                  </a:schemeClr>
                </a:solidFill>
              </a:rPr>
              <a:t>Špetlák</a:t>
            </a:r>
            <a:r>
              <a:rPr lang="cs-CZ" sz="1400" dirty="0">
                <a:solidFill>
                  <a:schemeClr val="bg1">
                    <a:lumMod val="65000"/>
                  </a:schemeClr>
                </a:solidFill>
              </a:rPr>
              <a:t> – advokátní kancelář, </a:t>
            </a:r>
            <a:r>
              <a:rPr lang="cs-CZ" sz="1400" dirty="0">
                <a:solidFill>
                  <a:schemeClr val="bg1">
                    <a:lumMod val="65000"/>
                  </a:schemeClr>
                </a:solidFill>
                <a:hlinkClick r:id="rId3"/>
              </a:rPr>
              <a:t>ps@klsp.cz</a:t>
            </a:r>
            <a:r>
              <a:rPr lang="cs-CZ" sz="1400" dirty="0">
                <a:solidFill>
                  <a:schemeClr val="bg1">
                    <a:lumMod val="65000"/>
                  </a:schemeClr>
                </a:solidFill>
              </a:rPr>
              <a:t> </a:t>
            </a:r>
            <a:r>
              <a:rPr lang="cs-CZ" sz="1400" dirty="0">
                <a:solidFill>
                  <a:schemeClr val="bg1">
                    <a:lumMod val="65000"/>
                  </a:schemeClr>
                </a:solidFill>
                <a:hlinkClick r:id="rId4"/>
              </a:rPr>
              <a:t>http://www.klicperaspetlak.cz</a:t>
            </a:r>
            <a:r>
              <a:rPr lang="cs-CZ" sz="1400" dirty="0">
                <a:solidFill>
                  <a:schemeClr val="bg1">
                    <a:lumMod val="65000"/>
                  </a:schemeClr>
                </a:solidFill>
              </a:rPr>
              <a:t> </a:t>
            </a:r>
          </a:p>
          <a:p>
            <a:endParaRPr lang="cs-CZ" sz="1400" dirty="0">
              <a:solidFill>
                <a:schemeClr val="bg1">
                  <a:lumMod val="65000"/>
                </a:scheme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590098"/>
          </a:xfrm>
          <a:prstGeom prst="rect">
            <a:avLst/>
          </a:prstGeom>
        </p:spPr>
        <p:txBody>
          <a:bodyPr wrap="square">
            <a:spAutoFit/>
          </a:bodyPr>
          <a:lstStyle/>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délník 2"/>
          <p:cNvSpPr/>
          <p:nvPr/>
        </p:nvSpPr>
        <p:spPr>
          <a:xfrm>
            <a:off x="436605" y="778548"/>
            <a:ext cx="10840995" cy="4092274"/>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NABÍDKOVÁ ŘÍZENÍ A REŽIJNÍ JÍZDNÉ - POKRAČOVÁNÍ</a:t>
            </a:r>
            <a:endParaRPr lang="cs-CZ" dirty="0"/>
          </a:p>
          <a:p>
            <a:r>
              <a:rPr lang="cs-CZ" dirty="0"/>
              <a:t>§ 19a odst. 1 a 2 zákona č. 143/2001 Sb., o ochraně hospodářské soutěže, ve znění pozdějších předpisů:</a:t>
            </a:r>
          </a:p>
          <a:p>
            <a:endParaRPr lang="cs-CZ" dirty="0"/>
          </a:p>
          <a:p>
            <a:r>
              <a:rPr lang="cs-CZ" i="1" dirty="0"/>
              <a:t>Orgán veřejné správy nesmí při výkonu veřejné moci bez ospravedlnitelných důvodů narušit hospodářskou soutěž zejména tím, že</a:t>
            </a:r>
          </a:p>
          <a:p>
            <a:r>
              <a:rPr lang="cs-CZ" i="1" dirty="0"/>
              <a:t>a) zvýhodní určitého soutěžitele nebo skupinu soutěžitelů,</a:t>
            </a:r>
          </a:p>
          <a:p>
            <a:r>
              <a:rPr lang="cs-CZ" i="1" dirty="0"/>
              <a:t>b) vyloučí určitého soutěžitele nebo skupinu soutěžitelů z hospodářské soutěže, nebo</a:t>
            </a:r>
          </a:p>
          <a:p>
            <a:r>
              <a:rPr lang="cs-CZ" i="1" dirty="0"/>
              <a:t>c) vyloučí soutěž na relevantním trhu.</a:t>
            </a:r>
          </a:p>
          <a:p>
            <a:endParaRPr lang="cs-CZ" i="1" dirty="0"/>
          </a:p>
          <a:p>
            <a:r>
              <a:rPr lang="cs-CZ" i="1" dirty="0"/>
              <a:t>Úřad nevykonává dozor nad činností orgánů veřejné správy podle odstavce 1, která je</a:t>
            </a:r>
          </a:p>
          <a:p>
            <a:r>
              <a:rPr lang="cs-CZ" i="1" dirty="0"/>
              <a:t>a) prováděna ve formě rozhodnutí nebo jiných úkonů podle správního řádu nebo daňového řádu, nebo</a:t>
            </a:r>
          </a:p>
          <a:p>
            <a:r>
              <a:rPr lang="cs-CZ" i="1" dirty="0"/>
              <a:t>b) poskytováním veřejné podpory, včetně podpory malého rozsahu</a:t>
            </a:r>
            <a:r>
              <a:rPr lang="cs-CZ" dirty="0"/>
              <a:t>.</a:t>
            </a:r>
            <a:endParaRPr lang="cs-CZ" i="1" dirty="0"/>
          </a:p>
          <a:p>
            <a:endParaRPr lang="cs-CZ" dirty="0">
              <a:latin typeface="Calibri" panose="020F0502020204030204" pitchFamily="34" charset="0"/>
              <a:ea typeface="Calibri" panose="020F0502020204030204" pitchFamily="34" charset="0"/>
              <a:cs typeface="Times New Roman" panose="02020603050405020304" pitchFamily="18" charset="0"/>
            </a:endParaRPr>
          </a:p>
          <a:p>
            <a:endParaRPr lang="cs-C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4380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339970" y="778549"/>
            <a:ext cx="9938238" cy="5527475"/>
          </a:xfrm>
          <a:prstGeom prst="rect">
            <a:avLst/>
          </a:prstGeom>
        </p:spPr>
        <p:txBody>
          <a:bodyPr wrap="square">
            <a:spAutoFit/>
          </a:bodyPr>
          <a:lstStyle/>
          <a:p>
            <a:pPr algn="just">
              <a:lnSpc>
                <a:spcPct val="107000"/>
              </a:lnSpc>
              <a:spcAft>
                <a:spcPts val="800"/>
              </a:spcAft>
            </a:pPr>
            <a:r>
              <a:rPr lang="cs-CZ" b="1" u="sng" dirty="0">
                <a:latin typeface="Calibri" panose="020F0502020204030204" pitchFamily="34" charset="0"/>
                <a:ea typeface="Calibri" panose="020F0502020204030204" pitchFamily="34" charset="0"/>
                <a:cs typeface="Times New Roman" panose="02020603050405020304" pitchFamily="18" charset="0"/>
              </a:rPr>
              <a:t>SOUTĚŽE NA NĚMECKÉ SÍTĚ S-BAHN</a:t>
            </a:r>
          </a:p>
          <a:p>
            <a:pPr algn="just">
              <a:lnSpc>
                <a:spcPct val="107000"/>
              </a:lnSpc>
              <a:spcAft>
                <a:spcPts val="800"/>
              </a:spcAft>
            </a:pPr>
            <a:endParaRPr lang="cs-CZ" sz="8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600" b="1" u="sng" dirty="0">
                <a:latin typeface="Calibri" panose="020F0502020204030204" pitchFamily="34" charset="0"/>
                <a:ea typeface="Calibri" panose="020F0502020204030204" pitchFamily="34" charset="0"/>
                <a:cs typeface="Times New Roman" panose="02020603050405020304" pitchFamily="18" charset="0"/>
              </a:rPr>
              <a:t>S-</a:t>
            </a:r>
            <a:r>
              <a:rPr lang="cs-CZ" sz="1600" b="1" u="sng" dirty="0" err="1">
                <a:latin typeface="Calibri" panose="020F0502020204030204" pitchFamily="34" charset="0"/>
                <a:ea typeface="Calibri" panose="020F0502020204030204" pitchFamily="34" charset="0"/>
                <a:cs typeface="Times New Roman" panose="02020603050405020304" pitchFamily="18" charset="0"/>
              </a:rPr>
              <a:t>Bahn</a:t>
            </a:r>
            <a:r>
              <a:rPr lang="cs-CZ" sz="1600" b="1" u="sng" dirty="0">
                <a:latin typeface="Calibri" panose="020F0502020204030204" pitchFamily="34" charset="0"/>
                <a:ea typeface="Calibri" panose="020F0502020204030204" pitchFamily="34" charset="0"/>
                <a:cs typeface="Times New Roman" panose="02020603050405020304" pitchFamily="18" charset="0"/>
              </a:rPr>
              <a:t> Berlín, vypsání dalších linek v roce 2016:</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Podmínky vypsání kritizovány ze strany soukromých dopravců:</a:t>
            </a:r>
          </a:p>
          <a:p>
            <a:pPr marL="449580" indent="449580" algn="just">
              <a:lnSpc>
                <a:spcPct val="107000"/>
              </a:lnSpc>
              <a:spcAft>
                <a:spcPts val="0"/>
              </a:spcAft>
            </a:pPr>
            <a:r>
              <a:rPr lang="cs-CZ" sz="1600" dirty="0">
                <a:latin typeface="Calibri" panose="020F0502020204030204" pitchFamily="34" charset="0"/>
                <a:ea typeface="Calibri" panose="020F0502020204030204" pitchFamily="34" charset="0"/>
                <a:cs typeface="Times New Roman" panose="02020603050405020304" pitchFamily="18" charset="0"/>
              </a:rPr>
              <a:t>-Krátká doba plnění smlouvy (max. 10 let)</a:t>
            </a:r>
          </a:p>
          <a:p>
            <a:pPr marL="449580" indent="449580" algn="just">
              <a:lnSpc>
                <a:spcPct val="107000"/>
              </a:lnSpc>
              <a:spcAft>
                <a:spcPts val="0"/>
              </a:spcAft>
            </a:pPr>
            <a:r>
              <a:rPr lang="cs-CZ" sz="1600" dirty="0">
                <a:latin typeface="Calibri" panose="020F0502020204030204" pitchFamily="34" charset="0"/>
                <a:ea typeface="Calibri" panose="020F0502020204030204" pitchFamily="34" charset="0"/>
                <a:cs typeface="Times New Roman" panose="02020603050405020304" pitchFamily="18" charset="0"/>
              </a:rPr>
              <a:t>-Připuštěna starší vozidla a nezohledněna specifika berlínské sítě</a:t>
            </a:r>
          </a:p>
          <a:p>
            <a:pPr marL="449580" indent="449580" algn="just">
              <a:lnSpc>
                <a:spcPct val="107000"/>
              </a:lnSpc>
              <a:spcAft>
                <a:spcPts val="0"/>
              </a:spcAft>
            </a:pPr>
            <a:r>
              <a:rPr lang="cs-CZ" sz="1600" dirty="0">
                <a:latin typeface="Calibri" panose="020F0502020204030204" pitchFamily="34" charset="0"/>
                <a:ea typeface="Calibri" panose="020F0502020204030204" pitchFamily="34" charset="0"/>
                <a:cs typeface="Times New Roman" panose="02020603050405020304" pitchFamily="18" charset="0"/>
              </a:rPr>
              <a:t>-Neexistovala záruka zbytkové ceny </a:t>
            </a:r>
          </a:p>
          <a:p>
            <a:pPr algn="just">
              <a:lnSpc>
                <a:spcPct val="107000"/>
              </a:lnSpc>
              <a:spcAft>
                <a:spcPts val="80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1600" b="1" u="sng" dirty="0">
                <a:latin typeface="Calibri" panose="020F0502020204030204" pitchFamily="34" charset="0"/>
                <a:ea typeface="Calibri" panose="020F0502020204030204" pitchFamily="34" charset="0"/>
                <a:cs typeface="Times New Roman" panose="02020603050405020304" pitchFamily="18" charset="0"/>
              </a:rPr>
              <a:t>S-</a:t>
            </a:r>
            <a:r>
              <a:rPr lang="cs-CZ" sz="1600" b="1" u="sng" dirty="0" err="1">
                <a:latin typeface="Calibri" panose="020F0502020204030204" pitchFamily="34" charset="0"/>
                <a:ea typeface="Calibri" panose="020F0502020204030204" pitchFamily="34" charset="0"/>
                <a:cs typeface="Times New Roman" panose="02020603050405020304" pitchFamily="18" charset="0"/>
              </a:rPr>
              <a:t>Bahn</a:t>
            </a:r>
            <a:r>
              <a:rPr lang="cs-CZ" sz="1600" b="1" u="sng" dirty="0">
                <a:latin typeface="Calibri" panose="020F0502020204030204" pitchFamily="34" charset="0"/>
                <a:ea typeface="Calibri" panose="020F0502020204030204" pitchFamily="34" charset="0"/>
                <a:cs typeface="Times New Roman" panose="02020603050405020304" pitchFamily="18" charset="0"/>
              </a:rPr>
              <a:t> Norimberk a odstoupení </a:t>
            </a:r>
            <a:r>
              <a:rPr lang="cs-CZ" sz="1600" b="1" u="sng" dirty="0" err="1">
                <a:latin typeface="Calibri" panose="020F0502020204030204" pitchFamily="34" charset="0"/>
                <a:ea typeface="Calibri" panose="020F0502020204030204" pitchFamily="34" charset="0"/>
                <a:cs typeface="Times New Roman" panose="02020603050405020304" pitchFamily="18" charset="0"/>
              </a:rPr>
              <a:t>National</a:t>
            </a:r>
            <a:r>
              <a:rPr lang="cs-CZ" sz="1600" b="1" u="sng" dirty="0">
                <a:latin typeface="Calibri" panose="020F0502020204030204" pitchFamily="34" charset="0"/>
                <a:ea typeface="Calibri" panose="020F0502020204030204" pitchFamily="34" charset="0"/>
                <a:cs typeface="Times New Roman" panose="02020603050405020304" pitchFamily="18" charset="0"/>
              </a:rPr>
              <a:t> Expressu v roce 2016:</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600" dirty="0">
                <a:latin typeface="Calibri" panose="020F0502020204030204" pitchFamily="34" charset="0"/>
                <a:ea typeface="Calibri" panose="020F0502020204030204" pitchFamily="34" charset="0"/>
                <a:cs typeface="Times New Roman" panose="02020603050405020304" pitchFamily="18" charset="0"/>
              </a:rPr>
              <a:t>Mediálně známý případ – vítězství NX s vozidly ŠTRN. DB přišly snad vůbec poprvé o provozování sítě S-Bahnu, tomu odpovídal tlak vyvinutý ve snaze průběh událostí zvrátit. Sled událostí vypadal následovně:</a:t>
            </a:r>
          </a:p>
          <a:p>
            <a:pPr marL="285750" indent="-285750" algn="just">
              <a:lnSpc>
                <a:spcPct val="107000"/>
              </a:lnSpc>
              <a:spcAft>
                <a:spcPts val="800"/>
              </a:spcAft>
              <a:buFontTx/>
              <a:buChar char="-"/>
            </a:pPr>
            <a:r>
              <a:rPr lang="cs-CZ" sz="1600" dirty="0">
                <a:effectLst/>
                <a:latin typeface="Calibri" panose="020F0502020204030204" pitchFamily="34" charset="0"/>
                <a:ea typeface="Calibri" panose="020F0502020204030204" pitchFamily="34" charset="0"/>
                <a:cs typeface="Times New Roman" panose="02020603050405020304" pitchFamily="18" charset="0"/>
              </a:rPr>
              <a:t>Společnost NX zvítězila v soutěži BEG dne </a:t>
            </a:r>
            <a:r>
              <a:rPr lang="cs-CZ" sz="1600" b="1" dirty="0">
                <a:effectLst/>
                <a:latin typeface="Calibri" panose="020F0502020204030204" pitchFamily="34" charset="0"/>
                <a:ea typeface="Calibri" panose="020F0502020204030204" pitchFamily="34" charset="0"/>
                <a:cs typeface="Times New Roman" panose="02020603050405020304" pitchFamily="18" charset="0"/>
              </a:rPr>
              <a:t>2.2.2015</a:t>
            </a:r>
            <a:r>
              <a:rPr lang="cs-CZ" sz="1600" dirty="0">
                <a:effectLst/>
                <a:latin typeface="Calibri" panose="020F0502020204030204" pitchFamily="34" charset="0"/>
                <a:ea typeface="Calibri" panose="020F0502020204030204" pitchFamily="34" charset="0"/>
                <a:cs typeface="Times New Roman" panose="02020603050405020304" pitchFamily="18" charset="0"/>
              </a:rPr>
              <a:t>, pro námitky DB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Regio</a:t>
            </a:r>
            <a:r>
              <a:rPr lang="cs-CZ" sz="1600" dirty="0">
                <a:effectLst/>
                <a:latin typeface="Calibri" panose="020F0502020204030204" pitchFamily="34" charset="0"/>
                <a:ea typeface="Calibri" panose="020F0502020204030204" pitchFamily="34" charset="0"/>
                <a:cs typeface="Times New Roman" panose="02020603050405020304" pitchFamily="18" charset="0"/>
              </a:rPr>
              <a:t> pozastavila dne </a:t>
            </a:r>
            <a:r>
              <a:rPr lang="cs-CZ" sz="1600" b="1" dirty="0"/>
              <a:t>28. 4. 2015</a:t>
            </a:r>
            <a:r>
              <a:rPr lang="cs-CZ" sz="1600" dirty="0"/>
              <a:t> </a:t>
            </a:r>
            <a:r>
              <a:rPr lang="cs-CZ" sz="1600" dirty="0" err="1"/>
              <a:t>Vergabekammer</a:t>
            </a:r>
            <a:r>
              <a:rPr lang="cs-CZ" sz="1600" dirty="0"/>
              <a:t> </a:t>
            </a:r>
            <a:r>
              <a:rPr lang="cs-CZ" sz="1600" dirty="0" err="1"/>
              <a:t>Südbayern</a:t>
            </a:r>
            <a:r>
              <a:rPr lang="cs-CZ" sz="1600" dirty="0"/>
              <a:t> podpis smlouvy, jelikož shledala nedostatky, následovalo podání NX k OLG </a:t>
            </a:r>
            <a:r>
              <a:rPr lang="cs-CZ" sz="1600" dirty="0" err="1"/>
              <a:t>München</a:t>
            </a:r>
            <a:r>
              <a:rPr lang="cs-CZ" sz="1600" dirty="0"/>
              <a:t> a </a:t>
            </a:r>
            <a:r>
              <a:rPr lang="cs-CZ" sz="1600" b="1" dirty="0"/>
              <a:t>17. 9. 2015</a:t>
            </a:r>
            <a:r>
              <a:rPr lang="cs-CZ" sz="1600" dirty="0"/>
              <a:t> rozhodnutí OLG </a:t>
            </a:r>
            <a:r>
              <a:rPr lang="cs-CZ" sz="1600" dirty="0" err="1"/>
              <a:t>München</a:t>
            </a:r>
            <a:r>
              <a:rPr lang="cs-CZ" sz="1600" dirty="0"/>
              <a:t>, že zadavatel musí přezkoumat znovu finanční vybavenost uchazeče.</a:t>
            </a:r>
          </a:p>
          <a:p>
            <a:pPr marL="285750" indent="-285750" algn="just">
              <a:lnSpc>
                <a:spcPct val="107000"/>
              </a:lnSpc>
              <a:spcAft>
                <a:spcPts val="800"/>
              </a:spcAft>
              <a:buFontTx/>
              <a:buChar char="-"/>
            </a:pPr>
            <a:r>
              <a:rPr lang="cs-CZ" sz="1600" dirty="0">
                <a:latin typeface="Calibri" panose="020F0502020204030204" pitchFamily="34" charset="0"/>
                <a:ea typeface="Calibri" panose="020F0502020204030204" pitchFamily="34" charset="0"/>
                <a:cs typeface="Times New Roman" panose="02020603050405020304" pitchFamily="18" charset="0"/>
              </a:rPr>
              <a:t>BEG znovu finanční připravenost uchazeče přezkoumal se stejným výsledkem - vítězem je NX, DB </a:t>
            </a:r>
            <a:r>
              <a:rPr lang="cs-CZ" sz="1600" dirty="0" err="1">
                <a:latin typeface="Calibri" panose="020F0502020204030204" pitchFamily="34" charset="0"/>
                <a:ea typeface="Calibri" panose="020F0502020204030204" pitchFamily="34" charset="0"/>
                <a:cs typeface="Times New Roman" panose="02020603050405020304" pitchFamily="18" charset="0"/>
              </a:rPr>
              <a:t>Regio</a:t>
            </a:r>
            <a:r>
              <a:rPr lang="cs-CZ" sz="1600" dirty="0">
                <a:latin typeface="Calibri" panose="020F0502020204030204" pitchFamily="34" charset="0"/>
                <a:ea typeface="Calibri" panose="020F0502020204030204" pitchFamily="34" charset="0"/>
                <a:cs typeface="Times New Roman" panose="02020603050405020304" pitchFamily="18" charset="0"/>
              </a:rPr>
              <a:t> podalo námitky k </a:t>
            </a:r>
            <a:r>
              <a:rPr lang="cs-CZ" sz="1600" dirty="0" err="1"/>
              <a:t>Vergabekammer</a:t>
            </a:r>
            <a:r>
              <a:rPr lang="cs-CZ" sz="1600" dirty="0"/>
              <a:t> </a:t>
            </a:r>
            <a:r>
              <a:rPr lang="cs-CZ" sz="1600" dirty="0" err="1"/>
              <a:t>Südbayern</a:t>
            </a:r>
            <a:r>
              <a:rPr lang="cs-CZ" sz="1600" dirty="0"/>
              <a:t>, ta </a:t>
            </a:r>
            <a:r>
              <a:rPr lang="cs-CZ" sz="1600" b="1" dirty="0"/>
              <a:t>27. 7. 2016</a:t>
            </a:r>
            <a:r>
              <a:rPr lang="cs-CZ" sz="1600" dirty="0"/>
              <a:t> potvrdila rozhodnutí BEG, DB </a:t>
            </a:r>
            <a:r>
              <a:rPr lang="cs-CZ" sz="1600" dirty="0" err="1"/>
              <a:t>Regio</a:t>
            </a:r>
            <a:r>
              <a:rPr lang="cs-CZ" sz="1600" dirty="0"/>
              <a:t> podalo odvolání k OLG </a:t>
            </a:r>
            <a:r>
              <a:rPr lang="cs-CZ" sz="1600" dirty="0" err="1"/>
              <a:t>München</a:t>
            </a:r>
            <a:r>
              <a:rPr lang="cs-CZ" sz="1600" dirty="0"/>
              <a:t>, koncem října 2016 NX odstoupil ze soutěže, provoz měl začít totiž už v prosinci 2018.</a:t>
            </a:r>
          </a:p>
          <a:p>
            <a:pPr algn="just">
              <a:lnSpc>
                <a:spcPct val="107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5006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ovéPole 1"/>
          <p:cNvSpPr txBox="1"/>
          <p:nvPr/>
        </p:nvSpPr>
        <p:spPr>
          <a:xfrm>
            <a:off x="219809" y="694592"/>
            <a:ext cx="9390183" cy="369332"/>
          </a:xfrm>
          <a:prstGeom prst="rect">
            <a:avLst/>
          </a:prstGeom>
          <a:noFill/>
        </p:spPr>
        <p:txBody>
          <a:bodyPr wrap="square" rtlCol="0">
            <a:spAutoFit/>
          </a:bodyPr>
          <a:lstStyle/>
          <a:p>
            <a:r>
              <a:rPr lang="cs-CZ" b="1" u="sng" dirty="0"/>
              <a:t>DB NETZ A POŽADAVEK NA KOMPATIBILITU VOZIDEL S MOSTY:</a:t>
            </a:r>
          </a:p>
        </p:txBody>
      </p:sp>
      <p:sp>
        <p:nvSpPr>
          <p:cNvPr id="7" name="TextovéPole 6"/>
          <p:cNvSpPr txBox="1"/>
          <p:nvPr/>
        </p:nvSpPr>
        <p:spPr>
          <a:xfrm>
            <a:off x="298937" y="1195754"/>
            <a:ext cx="11148647" cy="5324535"/>
          </a:xfrm>
          <a:prstGeom prst="rect">
            <a:avLst/>
          </a:prstGeom>
          <a:noFill/>
        </p:spPr>
        <p:txBody>
          <a:bodyPr wrap="square" rtlCol="0">
            <a:spAutoFit/>
          </a:bodyPr>
          <a:lstStyle/>
          <a:p>
            <a:pPr algn="just"/>
            <a:r>
              <a:rPr lang="cs-CZ" dirty="0"/>
              <a:t>Od 1.11.2016 platí pro přístup na infrastrukturu DB </a:t>
            </a:r>
            <a:r>
              <a:rPr lang="cs-CZ" dirty="0" err="1"/>
              <a:t>Netz</a:t>
            </a:r>
            <a:r>
              <a:rPr lang="cs-CZ" dirty="0"/>
              <a:t> směrnice </a:t>
            </a:r>
            <a:r>
              <a:rPr lang="cs-CZ" b="1" dirty="0" err="1"/>
              <a:t>Ril</a:t>
            </a:r>
            <a:r>
              <a:rPr lang="cs-CZ" b="1" dirty="0"/>
              <a:t> 810.0200A81</a:t>
            </a:r>
            <a:r>
              <a:rPr lang="cs-CZ" dirty="0"/>
              <a:t>, která má minimalizovat údajné negativní vlivy vozidel na mosty. Směrnice je dostupná na stránkách DB. </a:t>
            </a:r>
          </a:p>
          <a:p>
            <a:pPr algn="just"/>
            <a:endParaRPr lang="cs-CZ" sz="800" dirty="0"/>
          </a:p>
          <a:p>
            <a:pPr algn="just"/>
            <a:r>
              <a:rPr lang="cs-CZ" dirty="0"/>
              <a:t>Původní záměr v roce 2015 prý neprošel, jelikož k němu měla výhrady </a:t>
            </a:r>
            <a:r>
              <a:rPr lang="cs-CZ" dirty="0" err="1"/>
              <a:t>Bundesnetzagentur</a:t>
            </a:r>
            <a:r>
              <a:rPr lang="cs-CZ" dirty="0"/>
              <a:t>, s návrhem z roku 2016 však již B-</a:t>
            </a:r>
            <a:r>
              <a:rPr lang="cs-CZ" dirty="0" err="1"/>
              <a:t>netzagentur</a:t>
            </a:r>
            <a:r>
              <a:rPr lang="cs-CZ" dirty="0"/>
              <a:t> problémy, zdá se, neměla.</a:t>
            </a:r>
          </a:p>
          <a:p>
            <a:pPr algn="just"/>
            <a:endParaRPr lang="cs-CZ" sz="800" dirty="0"/>
          </a:p>
          <a:p>
            <a:pPr algn="just"/>
            <a:r>
              <a:rPr lang="cs-CZ" b="1" dirty="0"/>
              <a:t>Sporné body:</a:t>
            </a:r>
            <a:r>
              <a:rPr lang="cs-CZ" dirty="0"/>
              <a:t> 	- Působení vibrací na mostní konstrukce při průjezdu vozidel je již nějakou dobu známo. Tento 		problém však řeší spíše stavební sektor, který má pomocí výpočtů modelových vlaků 			odhadnout takovouto zátěž a přizpůsobit mostní konstrukci. Německo je prvním státem, kde 		na to jdou obráceně.  </a:t>
            </a:r>
          </a:p>
          <a:p>
            <a:pPr algn="just"/>
            <a:r>
              <a:rPr lang="cs-CZ" dirty="0"/>
              <a:t>		-Směrnice se vztahuje na vozidla, která mají být připuštěna na síť po 1.11.2016 (</a:t>
            </a:r>
            <a:r>
              <a:rPr lang="cs-CZ" b="1" dirty="0"/>
              <a:t>čl. 1 odst. 4 </a:t>
            </a:r>
            <a:r>
              <a:rPr lang="cs-CZ" b="1" dirty="0" err="1"/>
              <a:t>Ril</a:t>
            </a:r>
            <a:r>
              <a:rPr lang="cs-CZ" dirty="0"/>
              <a:t>) – 		tisíce starších vozidel jezdících denně po německé síti asi nikoho netrápí…</a:t>
            </a:r>
          </a:p>
          <a:p>
            <a:pPr algn="just"/>
            <a:r>
              <a:rPr lang="cs-CZ" dirty="0"/>
              <a:t>		-Směrnice požaduje statickou a dynamickou zkoušku. </a:t>
            </a:r>
            <a:r>
              <a:rPr lang="cs-CZ" b="1" dirty="0"/>
              <a:t>Článek 3</a:t>
            </a:r>
            <a:r>
              <a:rPr lang="cs-CZ" dirty="0"/>
              <a:t> směrnice obsahuje tabulku, v níž 		jsou uvedeny třídy tratí (A až D4), typy vozidel (lokomotivy, osobní vozy a jednotky) a rychlosti, při 		kterých není dynamická zkouška nutná. Článek 3 odst. 4 směrnice stanoví, že u nákladních vozů s 		rychlostí do 120 km/h a hmotností na nápravu 22,5 t není dynamická zkouška nutná vždy.</a:t>
            </a:r>
          </a:p>
          <a:p>
            <a:pPr algn="just"/>
            <a:r>
              <a:rPr lang="cs-CZ" dirty="0"/>
              <a:t>		- Dynamická zkouška má 5 stupňů, jakmile vozidlo vyhoví, další stupně se nezkouší. Jízda 			konkrétním vozidlem na konkrétním mostě ve stupni 5.</a:t>
            </a:r>
          </a:p>
          <a:p>
            <a:pPr algn="just"/>
            <a:r>
              <a:rPr lang="cs-CZ" dirty="0"/>
              <a:t>		-</a:t>
            </a:r>
            <a:r>
              <a:rPr lang="cs-CZ" b="1" dirty="0"/>
              <a:t>Absence pevných termínů pro DB </a:t>
            </a:r>
            <a:r>
              <a:rPr lang="cs-CZ" b="1" dirty="0" err="1"/>
              <a:t>Netz</a:t>
            </a:r>
            <a:r>
              <a:rPr lang="cs-CZ" dirty="0"/>
              <a:t> pro provedení ověření, nikdo jiný to dělat nemůže.  </a:t>
            </a:r>
          </a:p>
          <a:p>
            <a:pPr algn="just"/>
            <a:r>
              <a:rPr lang="cs-CZ" dirty="0"/>
              <a:t>   </a:t>
            </a:r>
          </a:p>
        </p:txBody>
      </p:sp>
    </p:spTree>
    <p:extLst>
      <p:ext uri="{BB962C8B-B14F-4D97-AF65-F5344CB8AC3E}">
        <p14:creationId xmlns:p14="http://schemas.microsoft.com/office/powerpoint/2010/main" val="1484363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ovéPole 1"/>
          <p:cNvSpPr txBox="1"/>
          <p:nvPr/>
        </p:nvSpPr>
        <p:spPr>
          <a:xfrm>
            <a:off x="764931" y="2899385"/>
            <a:ext cx="8387861" cy="461665"/>
          </a:xfrm>
          <a:prstGeom prst="rect">
            <a:avLst/>
          </a:prstGeom>
          <a:noFill/>
        </p:spPr>
        <p:txBody>
          <a:bodyPr wrap="square" rtlCol="0">
            <a:spAutoFit/>
          </a:bodyPr>
          <a:lstStyle/>
          <a:p>
            <a:r>
              <a:rPr lang="cs-CZ" sz="2400" b="1" dirty="0"/>
              <a:t>III. Role ÚOHS v soutěži na železnici (některé příklady z činnosti)</a:t>
            </a:r>
          </a:p>
        </p:txBody>
      </p:sp>
    </p:spTree>
    <p:extLst>
      <p:ext uri="{BB962C8B-B14F-4D97-AF65-F5344CB8AC3E}">
        <p14:creationId xmlns:p14="http://schemas.microsoft.com/office/powerpoint/2010/main" val="2152528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ovéPole 1"/>
          <p:cNvSpPr txBox="1"/>
          <p:nvPr/>
        </p:nvSpPr>
        <p:spPr>
          <a:xfrm>
            <a:off x="219809" y="700207"/>
            <a:ext cx="9020908" cy="369332"/>
          </a:xfrm>
          <a:prstGeom prst="rect">
            <a:avLst/>
          </a:prstGeom>
          <a:noFill/>
        </p:spPr>
        <p:txBody>
          <a:bodyPr wrap="square" rtlCol="0">
            <a:spAutoFit/>
          </a:bodyPr>
          <a:lstStyle/>
          <a:p>
            <a:r>
              <a:rPr lang="cs-CZ" b="1" u="sng" dirty="0"/>
              <a:t>SDĚLENÍ ÚOHS Z ROKU 2015 K MOŽNOSTI PRODLUŽOVAT SMLOUVY S ČD</a:t>
            </a:r>
          </a:p>
        </p:txBody>
      </p:sp>
      <p:sp>
        <p:nvSpPr>
          <p:cNvPr id="3" name="TextovéPole 2"/>
          <p:cNvSpPr txBox="1"/>
          <p:nvPr/>
        </p:nvSpPr>
        <p:spPr>
          <a:xfrm>
            <a:off x="290146" y="1142619"/>
            <a:ext cx="10155116" cy="5078313"/>
          </a:xfrm>
          <a:prstGeom prst="rect">
            <a:avLst/>
          </a:prstGeom>
          <a:noFill/>
        </p:spPr>
        <p:txBody>
          <a:bodyPr wrap="square" rtlCol="0">
            <a:spAutoFit/>
          </a:bodyPr>
          <a:lstStyle/>
          <a:p>
            <a:pPr algn="just"/>
            <a:r>
              <a:rPr lang="cs-CZ" dirty="0"/>
              <a:t>Ve svém sdělení ÚOHS uvádí, že s ohledem na spojení čl. 8 odst. 3 ve spojení s čl. 4 evropského nařízení č. 1370/2007 je možné smlouvy již uzavřené napřímo v roce 2009 prodlužovat a to o dobu max. 5 let, jelikož to umožňuje ustanovení čl. 4 odst. 4 Nařízení 1370/2007. </a:t>
            </a:r>
          </a:p>
          <a:p>
            <a:pPr algn="just"/>
            <a:endParaRPr lang="cs-CZ" dirty="0"/>
          </a:p>
          <a:p>
            <a:pPr algn="just"/>
            <a:r>
              <a:rPr lang="cs-CZ" dirty="0"/>
              <a:t>Tvůrce unijní legislativy bohužel vyrobil několik legislativně-technických zmetků, když především stanovil, že smlouvy zadané bez soutěže před 3.12.2009 mají zůstat v platnosti, pokud jsou uzavřeny na dobu určitou a mají dobu trvání </a:t>
            </a:r>
            <a:r>
              <a:rPr lang="cs-CZ" b="1" i="1" dirty="0"/>
              <a:t>srovnatelnou(!)</a:t>
            </a:r>
            <a:r>
              <a:rPr lang="cs-CZ" dirty="0"/>
              <a:t> s dobami uvedenými v článku 4 (</a:t>
            </a:r>
            <a:r>
              <a:rPr lang="cs-CZ" b="1" dirty="0"/>
              <a:t>nikoli jen v článku 4 odst.3 !</a:t>
            </a:r>
            <a:r>
              <a:rPr lang="cs-CZ" dirty="0"/>
              <a:t>). Podle čl. 4 odst. 3 je doba uzavírání smluv pro veřejnou osobní železniční dopravu 15 let.  </a:t>
            </a:r>
          </a:p>
          <a:p>
            <a:pPr algn="just"/>
            <a:endParaRPr lang="cs-CZ" dirty="0"/>
          </a:p>
          <a:p>
            <a:pPr algn="just"/>
            <a:r>
              <a:rPr lang="cs-CZ" dirty="0"/>
              <a:t>Podle názoru ÚOHS je možné tyto smlouvy s ČD (uzavřené na 10 let) prodloužit o max. 5 let, pokud: </a:t>
            </a:r>
          </a:p>
          <a:p>
            <a:pPr algn="just"/>
            <a:endParaRPr lang="cs-CZ" dirty="0"/>
          </a:p>
          <a:p>
            <a:pPr algn="just"/>
            <a:r>
              <a:rPr lang="cs-CZ" dirty="0"/>
              <a:t>	- dopravce investoval významně do majetku (významnost se neporovnává jen s vozidlovým 	parkem, ale s celým majetkem dopravce)</a:t>
            </a:r>
          </a:p>
          <a:p>
            <a:pPr algn="just"/>
            <a:r>
              <a:rPr lang="cs-CZ" dirty="0"/>
              <a:t>	- povinnost takové investice byla dopravci uložena smluvně</a:t>
            </a:r>
          </a:p>
          <a:p>
            <a:pPr algn="just"/>
            <a:endParaRPr lang="cs-CZ" dirty="0"/>
          </a:p>
          <a:p>
            <a:pPr algn="just"/>
            <a:r>
              <a:rPr lang="cs-CZ" dirty="0"/>
              <a:t>Oproti tomu podle názoru MD ČR je odkaz v čl. 8 odst. 3 písm. d) nařízení č. 1370/2007 zamýšlen jako odkaz na ustanovení čl. 4 odst. 3 téhož nařízení a doba srovnatelná je doba </a:t>
            </a:r>
            <a:r>
              <a:rPr lang="cs-CZ" b="1" dirty="0"/>
              <a:t>maximálně o 20 až 25 procent delší</a:t>
            </a:r>
            <a:r>
              <a:rPr lang="cs-CZ" dirty="0"/>
              <a:t>. </a:t>
            </a:r>
            <a:r>
              <a:rPr lang="cs-CZ" i="1" dirty="0"/>
              <a:t>(tento názor MD ČR zaznamenán zatím jen v dopravě autobusové)</a:t>
            </a:r>
          </a:p>
        </p:txBody>
      </p:sp>
    </p:spTree>
    <p:extLst>
      <p:ext uri="{BB962C8B-B14F-4D97-AF65-F5344CB8AC3E}">
        <p14:creationId xmlns:p14="http://schemas.microsoft.com/office/powerpoint/2010/main" val="3953963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ovéPole 2"/>
          <p:cNvSpPr txBox="1"/>
          <p:nvPr/>
        </p:nvSpPr>
        <p:spPr>
          <a:xfrm>
            <a:off x="219809" y="633046"/>
            <a:ext cx="7455876" cy="369332"/>
          </a:xfrm>
          <a:prstGeom prst="rect">
            <a:avLst/>
          </a:prstGeom>
          <a:noFill/>
        </p:spPr>
        <p:txBody>
          <a:bodyPr wrap="square" rtlCol="0">
            <a:spAutoFit/>
          </a:bodyPr>
          <a:lstStyle/>
          <a:p>
            <a:r>
              <a:rPr lang="cs-CZ" b="1" u="sng" dirty="0"/>
              <a:t>DOMINANTNÍ POSTAVENÍ NĚKTERÝCH PROVOZOVATELŮ ZAŘÍZENÍ SLUŽEB</a:t>
            </a:r>
          </a:p>
        </p:txBody>
      </p:sp>
      <p:sp>
        <p:nvSpPr>
          <p:cNvPr id="2" name="TextovéPole 1"/>
          <p:cNvSpPr txBox="1"/>
          <p:nvPr/>
        </p:nvSpPr>
        <p:spPr>
          <a:xfrm>
            <a:off x="325315" y="1274494"/>
            <a:ext cx="10638693" cy="5170646"/>
          </a:xfrm>
          <a:prstGeom prst="rect">
            <a:avLst/>
          </a:prstGeom>
          <a:noFill/>
        </p:spPr>
        <p:txBody>
          <a:bodyPr wrap="square" rtlCol="0">
            <a:spAutoFit/>
          </a:bodyPr>
          <a:lstStyle/>
          <a:p>
            <a:pPr algn="just"/>
            <a:r>
              <a:rPr lang="cs-CZ" dirty="0"/>
              <a:t>Ve vztahu k zařízení služeb se </a:t>
            </a:r>
            <a:r>
              <a:rPr lang="cs-CZ" dirty="0" err="1"/>
              <a:t>ZoD</a:t>
            </a:r>
            <a:r>
              <a:rPr lang="cs-CZ" dirty="0"/>
              <a:t> vyjadřuje k dominantnímu postavení jen s ohledem na povinnosti provozovatele zařízení služeb, který je zároveň dopravcem s dominantním postavením na trhu osobní nebo nákladní dopravy, případně který je takovýmto dopravcem ovládán </a:t>
            </a:r>
            <a:r>
              <a:rPr lang="cs-CZ" b="1" dirty="0"/>
              <a:t>(§ 23f odst. 1 ZOD)</a:t>
            </a:r>
            <a:r>
              <a:rPr lang="cs-CZ" dirty="0"/>
              <a:t>. Dominantní postavení provozovatele služeb přímo již zákon o dráhách neřeší.</a:t>
            </a:r>
          </a:p>
          <a:p>
            <a:pPr algn="just"/>
            <a:endParaRPr lang="cs-CZ" sz="800" dirty="0"/>
          </a:p>
          <a:p>
            <a:pPr algn="just"/>
            <a:r>
              <a:rPr lang="cs-CZ" dirty="0"/>
              <a:t>Otázka dominantního postavení provozovatele služeb je řešena v ZOHS. Určitým vodítkem může být rozhodnutí ÚOHS ve věci </a:t>
            </a:r>
            <a:r>
              <a:rPr lang="cs-CZ" b="1" dirty="0" err="1"/>
              <a:t>sp</a:t>
            </a:r>
            <a:r>
              <a:rPr lang="cs-CZ" b="1" dirty="0"/>
              <a:t>. zn. S 12/05 – tj. případ Student </a:t>
            </a:r>
            <a:r>
              <a:rPr lang="cs-CZ" b="1" dirty="0" err="1"/>
              <a:t>Agency</a:t>
            </a:r>
            <a:r>
              <a:rPr lang="cs-CZ" b="1" dirty="0"/>
              <a:t> vs. ČSAD Liberec</a:t>
            </a:r>
            <a:r>
              <a:rPr lang="cs-CZ" dirty="0"/>
              <a:t> a přístup k autobusovému terminálu.</a:t>
            </a:r>
          </a:p>
          <a:p>
            <a:pPr algn="just"/>
            <a:endParaRPr lang="cs-CZ" sz="800" dirty="0"/>
          </a:p>
          <a:p>
            <a:pPr algn="just"/>
            <a:r>
              <a:rPr lang="cs-CZ" dirty="0"/>
              <a:t>Základem je vymezení relevantního trhu podle § 2 odst. 2 ZOHS (zák. č. </a:t>
            </a:r>
            <a:r>
              <a:rPr lang="cs-CZ" b="1" dirty="0"/>
              <a:t>143/2001 Sb.</a:t>
            </a:r>
            <a:r>
              <a:rPr lang="cs-CZ" dirty="0"/>
              <a:t>, o ochraně hospodářské soutěže), na základě čehož se bude řešit, zda je provozovatel zařízení služeb v dominantním postavení: </a:t>
            </a:r>
            <a:r>
              <a:rPr lang="cs-CZ" i="1" dirty="0"/>
              <a:t>„Relevantním trhem je trh zboží, které je z hlediska jeho charakteristiky, ceny a zamýšleného použití shodné, porovnatelné nebo vzájemně </a:t>
            </a:r>
            <a:r>
              <a:rPr lang="cs-CZ" b="1" i="1" dirty="0"/>
              <a:t>zastupitelné</a:t>
            </a:r>
            <a:r>
              <a:rPr lang="cs-CZ" i="1" dirty="0"/>
              <a:t>, a to na území, na němž jsou soutěžní podmínky dostatečně homogenní a zřetelně odlišitelné od sousedících území.“</a:t>
            </a:r>
          </a:p>
          <a:p>
            <a:endParaRPr lang="cs-CZ" sz="800" dirty="0"/>
          </a:p>
          <a:p>
            <a:pPr algn="just"/>
            <a:r>
              <a:rPr lang="cs-CZ" dirty="0"/>
              <a:t>Dominantní postavení potom definuje základně § 10 odst. 1 ZOHS: </a:t>
            </a:r>
            <a:r>
              <a:rPr lang="cs-CZ" i="1" dirty="0"/>
              <a:t>„Dominantní postavení na trhu má soutěžitel nebo společně více soutěžitelů (společná dominance), kterým jejich tržní síla umožňuje chovat se ve značné míře nezávisle na jiných soutěžitelích nebo spotřebitelích.“</a:t>
            </a:r>
          </a:p>
          <a:p>
            <a:pPr algn="just"/>
            <a:endParaRPr lang="cs-CZ" sz="800" i="1" dirty="0"/>
          </a:p>
          <a:p>
            <a:r>
              <a:rPr lang="cs-CZ" dirty="0"/>
              <a:t>Jakým způsobem pak může být dominantní postavení zneužito je potom uvedeno v </a:t>
            </a:r>
            <a:r>
              <a:rPr lang="cs-CZ" b="1" dirty="0"/>
              <a:t>§ 11 ZOHS</a:t>
            </a:r>
            <a:r>
              <a:rPr lang="cs-CZ" dirty="0"/>
              <a:t>.</a:t>
            </a:r>
          </a:p>
          <a:p>
            <a:r>
              <a:rPr lang="cs-CZ" dirty="0"/>
              <a:t>  </a:t>
            </a:r>
          </a:p>
        </p:txBody>
      </p:sp>
    </p:spTree>
    <p:extLst>
      <p:ext uri="{BB962C8B-B14F-4D97-AF65-F5344CB8AC3E}">
        <p14:creationId xmlns:p14="http://schemas.microsoft.com/office/powerpoint/2010/main" val="1379254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ovéPole 1"/>
          <p:cNvSpPr txBox="1"/>
          <p:nvPr/>
        </p:nvSpPr>
        <p:spPr>
          <a:xfrm>
            <a:off x="219809" y="734152"/>
            <a:ext cx="8713177" cy="369332"/>
          </a:xfrm>
          <a:prstGeom prst="rect">
            <a:avLst/>
          </a:prstGeom>
          <a:noFill/>
        </p:spPr>
        <p:txBody>
          <a:bodyPr wrap="square" rtlCol="0">
            <a:spAutoFit/>
          </a:bodyPr>
          <a:lstStyle/>
          <a:p>
            <a:r>
              <a:rPr lang="cs-CZ" b="1" u="sng" dirty="0"/>
              <a:t>PREKLUZE A MOŽNOST ÚOHS VYJÁDŘIT SE K PROTISOUTĚŽNÍMU JEDNÁNÍ SOUTĚŽITELE </a:t>
            </a:r>
          </a:p>
        </p:txBody>
      </p:sp>
      <p:sp>
        <p:nvSpPr>
          <p:cNvPr id="7" name="TextovéPole 6"/>
          <p:cNvSpPr txBox="1"/>
          <p:nvPr/>
        </p:nvSpPr>
        <p:spPr>
          <a:xfrm>
            <a:off x="290146" y="1336431"/>
            <a:ext cx="10902462" cy="4801314"/>
          </a:xfrm>
          <a:prstGeom prst="rect">
            <a:avLst/>
          </a:prstGeom>
          <a:noFill/>
        </p:spPr>
        <p:txBody>
          <a:bodyPr wrap="square" rtlCol="0">
            <a:spAutoFit/>
          </a:bodyPr>
          <a:lstStyle/>
          <a:p>
            <a:pPr algn="just"/>
            <a:r>
              <a:rPr lang="cs-CZ" dirty="0"/>
              <a:t>Základem problému je možnost ÚOHS postihnout protisoutěžní jednání </a:t>
            </a:r>
            <a:r>
              <a:rPr lang="cs-CZ" b="1" dirty="0"/>
              <a:t>ve lhůtách podle § 22b odst. 3 zákona č. 143/2001 Sb.</a:t>
            </a:r>
            <a:r>
              <a:rPr lang="cs-CZ" dirty="0"/>
              <a:t>, o ochraně hospodářské soutěže (dále ZOHS). Podle tohoto ustanovení má ÚOHS na postih 5 let od okamžiku, kdy se o deliktu dozvěděl nebo 10 let od jeho spáchání. </a:t>
            </a:r>
          </a:p>
          <a:p>
            <a:pPr lvl="2" algn="just"/>
            <a:endParaRPr lang="cs-CZ" dirty="0"/>
          </a:p>
          <a:p>
            <a:pPr lvl="2" algn="just"/>
            <a:r>
              <a:rPr lang="cs-CZ" dirty="0"/>
              <a:t>- kartelové věci, zneužití dominantního postavení atp. (§ 22 a § 22a ZOHS)</a:t>
            </a:r>
          </a:p>
          <a:p>
            <a:pPr algn="just"/>
            <a:r>
              <a:rPr lang="cs-CZ" dirty="0"/>
              <a:t>	- srov. kartel </a:t>
            </a:r>
            <a:r>
              <a:rPr lang="cs-CZ" b="1" dirty="0"/>
              <a:t>KLM/Air France</a:t>
            </a:r>
            <a:r>
              <a:rPr lang="cs-CZ" dirty="0"/>
              <a:t> uskutečňován v letech 1999 až 2006, rozhodnutí EK až v listopadu 2010</a:t>
            </a:r>
          </a:p>
          <a:p>
            <a:pPr algn="just"/>
            <a:r>
              <a:rPr lang="cs-CZ" dirty="0"/>
              <a:t>	</a:t>
            </a:r>
          </a:p>
          <a:p>
            <a:pPr algn="just"/>
            <a:r>
              <a:rPr lang="cs-CZ" dirty="0"/>
              <a:t>ÚOHS se zde dovolává rozsudku Nejvyššího správního soudu ČR </a:t>
            </a:r>
            <a:r>
              <a:rPr lang="cs-CZ" b="1" dirty="0"/>
              <a:t>č.j. 8 </a:t>
            </a:r>
            <a:r>
              <a:rPr lang="cs-CZ" b="1" dirty="0" err="1"/>
              <a:t>Afs</a:t>
            </a:r>
            <a:r>
              <a:rPr lang="cs-CZ" b="1" dirty="0"/>
              <a:t> 25/2012-351</a:t>
            </a:r>
            <a:r>
              <a:rPr lang="cs-CZ" dirty="0"/>
              <a:t> ze dne 29.1.2015, přičemž tvrdí, že tento judikát změnil dosavadní praxi ÚOHS v tom směru, že ÚOHS dosud konstatoval porušení zákona, i když sankci za správní delikt uložit nemohl. Nyní tedy ÚOHS tvrdí, že pokud uplynula lhůta k potrestání správního deliktu, nemůže se vyjádřit k tomu, zda došlo k protisoutěžnímu jednání, nebo nikoliv (srov. rozhodnutí Úřadu ve věci </a:t>
            </a:r>
            <a:r>
              <a:rPr lang="cs-CZ" b="1" dirty="0" err="1"/>
              <a:t>sp</a:t>
            </a:r>
            <a:r>
              <a:rPr lang="cs-CZ" b="1" dirty="0"/>
              <a:t>. zn. S 62/2005, bod 33</a:t>
            </a:r>
            <a:r>
              <a:rPr lang="cs-CZ" dirty="0"/>
              <a:t>).</a:t>
            </a:r>
          </a:p>
          <a:p>
            <a:pPr algn="just"/>
            <a:endParaRPr lang="cs-CZ" dirty="0"/>
          </a:p>
          <a:p>
            <a:pPr algn="just"/>
            <a:r>
              <a:rPr lang="cs-CZ" dirty="0"/>
              <a:t>Problém je, že rozsudek NSS </a:t>
            </a:r>
            <a:r>
              <a:rPr lang="cs-CZ" b="1" dirty="0"/>
              <a:t>č.j. 8 </a:t>
            </a:r>
            <a:r>
              <a:rPr lang="cs-CZ" b="1" dirty="0" err="1"/>
              <a:t>Afs</a:t>
            </a:r>
            <a:r>
              <a:rPr lang="cs-CZ" b="1" dirty="0"/>
              <a:t> 25/2012-351 se netýká ZOHS, ale zákona předcházejícího tj. zákona č. 163/1991 Sb., o ochraně hospodářské soutěže. </a:t>
            </a:r>
            <a:r>
              <a:rPr lang="cs-CZ" dirty="0"/>
              <a:t>Minimálně ve věcech zakázaných dohod však NSS možnost ÚOHS deklarovat protisoutěžní charakter jednání nevyloučil (bod 160 rozhodnutí).</a:t>
            </a:r>
            <a:endParaRPr lang="cs-CZ" i="1" dirty="0"/>
          </a:p>
          <a:p>
            <a:pPr algn="just"/>
            <a:r>
              <a:rPr lang="cs-CZ" dirty="0"/>
              <a:t>	  </a:t>
            </a:r>
          </a:p>
        </p:txBody>
      </p:sp>
    </p:spTree>
    <p:extLst>
      <p:ext uri="{BB962C8B-B14F-4D97-AF65-F5344CB8AC3E}">
        <p14:creationId xmlns:p14="http://schemas.microsoft.com/office/powerpoint/2010/main" val="4061640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777"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prstClr val="white">
                    <a:lumMod val="65000"/>
                  </a:prst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endParaRPr lang="cs-CZ" sz="1400" dirty="0">
              <a:solidFill>
                <a:prstClr val="white">
                  <a:lumMod val="65000"/>
                </a:prstClr>
              </a:solidFill>
            </a:endParaRP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ovéPole 2"/>
          <p:cNvSpPr txBox="1"/>
          <p:nvPr/>
        </p:nvSpPr>
        <p:spPr>
          <a:xfrm>
            <a:off x="334108" y="905607"/>
            <a:ext cx="7359161" cy="769441"/>
          </a:xfrm>
          <a:prstGeom prst="rect">
            <a:avLst/>
          </a:prstGeom>
          <a:noFill/>
        </p:spPr>
        <p:txBody>
          <a:bodyPr wrap="square" rtlCol="0">
            <a:spAutoFit/>
          </a:bodyPr>
          <a:lstStyle/>
          <a:p>
            <a:r>
              <a:rPr lang="cs-CZ" sz="4400" i="1" dirty="0">
                <a:solidFill>
                  <a:prstClr val="black"/>
                </a:solidFill>
              </a:rPr>
              <a:t>Děkuji za pozornost!</a:t>
            </a:r>
          </a:p>
        </p:txBody>
      </p:sp>
      <p:cxnSp>
        <p:nvCxnSpPr>
          <p:cNvPr id="7" name="Přímá spojnice 6"/>
          <p:cNvCxnSpPr>
            <a:cxnSpLocks/>
          </p:cNvCxnSpPr>
          <p:nvPr/>
        </p:nvCxnSpPr>
        <p:spPr>
          <a:xfrm flipV="1">
            <a:off x="334108" y="2224555"/>
            <a:ext cx="11175023" cy="17483"/>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Obrázek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5053" y="2633493"/>
            <a:ext cx="1914203" cy="795338"/>
          </a:xfrm>
          <a:prstGeom prst="rect">
            <a:avLst/>
          </a:prstGeom>
        </p:spPr>
      </p:pic>
      <p:pic>
        <p:nvPicPr>
          <p:cNvPr id="12" name="Obrázek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2016" y="2558931"/>
            <a:ext cx="2631459" cy="749147"/>
          </a:xfrm>
          <a:prstGeom prst="rect">
            <a:avLst/>
          </a:prstGeom>
        </p:spPr>
      </p:pic>
      <p:sp>
        <p:nvSpPr>
          <p:cNvPr id="13" name="TextovéPole 12"/>
          <p:cNvSpPr txBox="1"/>
          <p:nvPr/>
        </p:nvSpPr>
        <p:spPr>
          <a:xfrm>
            <a:off x="1553411" y="3741401"/>
            <a:ext cx="3222380" cy="2031325"/>
          </a:xfrm>
          <a:prstGeom prst="rect">
            <a:avLst/>
          </a:prstGeom>
          <a:noFill/>
        </p:spPr>
        <p:txBody>
          <a:bodyPr wrap="square" rtlCol="0">
            <a:spAutoFit/>
          </a:bodyPr>
          <a:lstStyle/>
          <a:p>
            <a:r>
              <a:rPr lang="cs-CZ" dirty="0">
                <a:solidFill>
                  <a:prstClr val="black"/>
                </a:solidFill>
              </a:rPr>
              <a:t>Žižkova 595 </a:t>
            </a:r>
          </a:p>
          <a:p>
            <a:r>
              <a:rPr lang="cs-CZ" dirty="0">
                <a:solidFill>
                  <a:prstClr val="black"/>
                </a:solidFill>
              </a:rPr>
              <a:t>551 01 Jaroměř</a:t>
            </a:r>
            <a:br>
              <a:rPr lang="cs-CZ" dirty="0">
                <a:solidFill>
                  <a:prstClr val="black"/>
                </a:solidFill>
              </a:rPr>
            </a:br>
            <a:r>
              <a:rPr lang="cs-CZ" dirty="0">
                <a:solidFill>
                  <a:prstClr val="black"/>
                </a:solidFill>
              </a:rPr>
              <a:t>tel.: +420 491 459 223</a:t>
            </a:r>
          </a:p>
          <a:p>
            <a:r>
              <a:rPr lang="cs-CZ" dirty="0">
                <a:solidFill>
                  <a:prstClr val="black"/>
                </a:solidFill>
              </a:rPr>
              <a:t>        +420 731 415 372 </a:t>
            </a:r>
          </a:p>
          <a:p>
            <a:r>
              <a:rPr lang="cs-CZ" dirty="0">
                <a:solidFill>
                  <a:prstClr val="black"/>
                </a:solidFill>
              </a:rPr>
              <a:t>e-mail: </a:t>
            </a:r>
            <a:r>
              <a:rPr lang="cs-CZ" dirty="0">
                <a:solidFill>
                  <a:prstClr val="black"/>
                </a:solidFill>
                <a:hlinkClick r:id="rId4"/>
              </a:rPr>
              <a:t>szs@rail.cz</a:t>
            </a:r>
            <a:endParaRPr lang="cs-CZ" dirty="0">
              <a:solidFill>
                <a:prstClr val="black"/>
              </a:solidFill>
            </a:endParaRPr>
          </a:p>
          <a:p>
            <a:r>
              <a:rPr lang="cs-CZ" dirty="0">
                <a:solidFill>
                  <a:prstClr val="black"/>
                </a:solidFill>
                <a:hlinkClick r:id="rId5"/>
              </a:rPr>
              <a:t>www.rail.cz</a:t>
            </a:r>
            <a:endParaRPr lang="cs-CZ" dirty="0">
              <a:solidFill>
                <a:prstClr val="black"/>
              </a:solidFill>
            </a:endParaRPr>
          </a:p>
          <a:p>
            <a:r>
              <a:rPr lang="cs-CZ" dirty="0">
                <a:solidFill>
                  <a:prstClr val="black"/>
                </a:solidFill>
              </a:rPr>
              <a:t> ﻿ </a:t>
            </a:r>
          </a:p>
        </p:txBody>
      </p:sp>
      <p:sp>
        <p:nvSpPr>
          <p:cNvPr id="14" name="TextovéPole 13"/>
          <p:cNvSpPr txBox="1"/>
          <p:nvPr/>
        </p:nvSpPr>
        <p:spPr>
          <a:xfrm>
            <a:off x="8141678" y="3719082"/>
            <a:ext cx="2998176" cy="2585323"/>
          </a:xfrm>
          <a:prstGeom prst="rect">
            <a:avLst/>
          </a:prstGeom>
          <a:noFill/>
        </p:spPr>
        <p:txBody>
          <a:bodyPr wrap="square" rtlCol="0">
            <a:spAutoFit/>
          </a:bodyPr>
          <a:lstStyle/>
          <a:p>
            <a:r>
              <a:rPr lang="cs-CZ" dirty="0">
                <a:solidFill>
                  <a:prstClr val="black"/>
                </a:solidFill>
              </a:rPr>
              <a:t>Pobočka Praha:</a:t>
            </a:r>
          </a:p>
          <a:p>
            <a:r>
              <a:rPr lang="cs-CZ" dirty="0">
                <a:solidFill>
                  <a:prstClr val="black"/>
                </a:solidFill>
              </a:rPr>
              <a:t>Panská 895/6</a:t>
            </a:r>
          </a:p>
          <a:p>
            <a:r>
              <a:rPr lang="cs-CZ" dirty="0">
                <a:solidFill>
                  <a:prstClr val="black"/>
                </a:solidFill>
              </a:rPr>
              <a:t>110 00 Praha 1</a:t>
            </a:r>
          </a:p>
          <a:p>
            <a:r>
              <a:rPr lang="cs-CZ" dirty="0">
                <a:solidFill>
                  <a:prstClr val="black"/>
                </a:solidFill>
              </a:rPr>
              <a:t>Tel.: +420 226 220 039</a:t>
            </a:r>
          </a:p>
          <a:p>
            <a:r>
              <a:rPr lang="cs-CZ" dirty="0">
                <a:solidFill>
                  <a:prstClr val="black"/>
                </a:solidFill>
              </a:rPr>
              <a:t>        +420 606 333 463</a:t>
            </a:r>
          </a:p>
          <a:p>
            <a:r>
              <a:rPr lang="cs-CZ" dirty="0">
                <a:solidFill>
                  <a:prstClr val="black"/>
                </a:solidFill>
              </a:rPr>
              <a:t>e-mail: </a:t>
            </a:r>
            <a:r>
              <a:rPr lang="cs-CZ" dirty="0">
                <a:solidFill>
                  <a:prstClr val="black"/>
                </a:solidFill>
                <a:hlinkClick r:id="rId6"/>
              </a:rPr>
              <a:t>recepcepraha@akvt.cz</a:t>
            </a:r>
            <a:endParaRPr lang="cs-CZ" dirty="0">
              <a:solidFill>
                <a:prstClr val="black"/>
              </a:solidFill>
            </a:endParaRPr>
          </a:p>
          <a:p>
            <a:r>
              <a:rPr lang="cs-CZ" dirty="0">
                <a:solidFill>
                  <a:prstClr val="black"/>
                </a:solidFill>
                <a:hlinkClick r:id="rId7"/>
              </a:rPr>
              <a:t>www.akvt.cz</a:t>
            </a:r>
            <a:endParaRPr lang="cs-CZ" dirty="0">
              <a:solidFill>
                <a:prstClr val="black"/>
              </a:solidFill>
            </a:endParaRPr>
          </a:p>
          <a:p>
            <a:endParaRPr lang="cs-CZ" dirty="0">
              <a:solidFill>
                <a:prstClr val="black"/>
              </a:solidFill>
            </a:endParaRPr>
          </a:p>
          <a:p>
            <a:endParaRPr lang="cs-CZ" dirty="0">
              <a:solidFill>
                <a:prstClr val="black"/>
              </a:solidFill>
            </a:endParaRPr>
          </a:p>
        </p:txBody>
      </p:sp>
      <p:pic>
        <p:nvPicPr>
          <p:cNvPr id="1028" name="Picture 4" descr="Letter_NEW_10_1-0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38127" y="2519347"/>
            <a:ext cx="25701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délník 1"/>
          <p:cNvSpPr/>
          <p:nvPr/>
        </p:nvSpPr>
        <p:spPr>
          <a:xfrm>
            <a:off x="4775791" y="3719082"/>
            <a:ext cx="6096000" cy="2031325"/>
          </a:xfrm>
          <a:prstGeom prst="rect">
            <a:avLst/>
          </a:prstGeom>
        </p:spPr>
        <p:txBody>
          <a:bodyPr>
            <a:spAutoFit/>
          </a:bodyPr>
          <a:lstStyle/>
          <a:p>
            <a:r>
              <a:rPr lang="cs-CZ" dirty="0">
                <a:solidFill>
                  <a:prstClr val="black"/>
                </a:solidFill>
              </a:rPr>
              <a:t>Sokolská 1802/32</a:t>
            </a:r>
          </a:p>
          <a:p>
            <a:r>
              <a:rPr lang="cs-CZ" dirty="0">
                <a:solidFill>
                  <a:prstClr val="black"/>
                </a:solidFill>
              </a:rPr>
              <a:t>120 00 Praha 2</a:t>
            </a:r>
            <a:br>
              <a:rPr lang="cs-CZ" dirty="0">
                <a:solidFill>
                  <a:prstClr val="black"/>
                </a:solidFill>
              </a:rPr>
            </a:br>
            <a:r>
              <a:rPr lang="cs-CZ" dirty="0">
                <a:solidFill>
                  <a:prstClr val="black"/>
                </a:solidFill>
              </a:rPr>
              <a:t>tel.: +420 774 362 059</a:t>
            </a:r>
          </a:p>
          <a:p>
            <a:r>
              <a:rPr lang="cs-CZ" dirty="0">
                <a:solidFill>
                  <a:prstClr val="black"/>
                </a:solidFill>
              </a:rPr>
              <a:t>        +420 223 019 839</a:t>
            </a:r>
          </a:p>
          <a:p>
            <a:r>
              <a:rPr lang="cs-CZ" dirty="0">
                <a:solidFill>
                  <a:prstClr val="black"/>
                </a:solidFill>
              </a:rPr>
              <a:t>e-mail: </a:t>
            </a:r>
            <a:r>
              <a:rPr lang="cs-CZ" dirty="0">
                <a:solidFill>
                  <a:prstClr val="black"/>
                </a:solidFill>
                <a:hlinkClick r:id="rId9"/>
              </a:rPr>
              <a:t>ps@klsp.cz</a:t>
            </a:r>
            <a:r>
              <a:rPr lang="cs-CZ" dirty="0">
                <a:solidFill>
                  <a:prstClr val="black"/>
                </a:solidFill>
              </a:rPr>
              <a:t> </a:t>
            </a:r>
          </a:p>
          <a:p>
            <a:r>
              <a:rPr lang="cs-CZ" dirty="0">
                <a:solidFill>
                  <a:prstClr val="black"/>
                </a:solidFill>
                <a:hlinkClick r:id="rId10"/>
              </a:rPr>
              <a:t>www.klicperaspetlak.cz</a:t>
            </a:r>
            <a:endParaRPr lang="cs-CZ" dirty="0">
              <a:solidFill>
                <a:prstClr val="black"/>
              </a:solidFill>
            </a:endParaRPr>
          </a:p>
          <a:p>
            <a:r>
              <a:rPr lang="cs-CZ" dirty="0">
                <a:solidFill>
                  <a:prstClr val="black"/>
                </a:solidFill>
              </a:rPr>
              <a:t> ﻿ </a:t>
            </a:r>
          </a:p>
        </p:txBody>
      </p:sp>
    </p:spTree>
    <p:extLst>
      <p:ext uri="{BB962C8B-B14F-4D97-AF65-F5344CB8AC3E}">
        <p14:creationId xmlns:p14="http://schemas.microsoft.com/office/powerpoint/2010/main" val="158093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489437" y="863139"/>
            <a:ext cx="9138140" cy="4952190"/>
          </a:xfrm>
          <a:prstGeom prst="rect">
            <a:avLst/>
          </a:prstGeom>
        </p:spPr>
        <p:txBody>
          <a:bodyPr wrap="square">
            <a:spAutoFit/>
          </a:bodyPr>
          <a:lstStyle/>
          <a:p>
            <a:pPr algn="just">
              <a:lnSpc>
                <a:spcPct val="107000"/>
              </a:lnSpc>
              <a:spcAft>
                <a:spcPts val="800"/>
              </a:spcAft>
            </a:pPr>
            <a:r>
              <a:rPr lang="cs-CZ" sz="2400" b="1" u="sng" dirty="0">
                <a:latin typeface="Calibri" panose="020F0502020204030204" pitchFamily="34" charset="0"/>
                <a:ea typeface="Calibri" panose="020F0502020204030204" pitchFamily="34" charset="0"/>
                <a:cs typeface="Times New Roman" panose="02020603050405020304" pitchFamily="18" charset="0"/>
              </a:rPr>
              <a:t>PŘÍDĚLCE</a:t>
            </a:r>
          </a:p>
          <a:p>
            <a:pPr algn="just">
              <a:lnSpc>
                <a:spcPct val="107000"/>
              </a:lnSpc>
              <a:spcAft>
                <a:spcPts val="0"/>
              </a:spcAft>
            </a:pPr>
            <a:r>
              <a:rPr lang="cs-CZ" sz="2400" dirty="0">
                <a:latin typeface="Calibri" panose="020F0502020204030204" pitchFamily="34" charset="0"/>
                <a:ea typeface="Calibri" panose="020F0502020204030204" pitchFamily="34" charset="0"/>
                <a:cs typeface="Times New Roman" panose="02020603050405020304" pitchFamily="18" charset="0"/>
              </a:rPr>
              <a:t>Přídělce přiděluje kapacitu na dráze:	</a:t>
            </a:r>
          </a:p>
          <a:p>
            <a:pPr algn="just">
              <a:lnSpc>
                <a:spcPct val="107000"/>
              </a:lnSpc>
              <a:spcAft>
                <a:spcPts val="0"/>
              </a:spcAft>
            </a:pPr>
            <a:r>
              <a:rPr lang="cs-CZ" sz="800" dirty="0">
                <a:latin typeface="Calibri" panose="020F0502020204030204" pitchFamily="34" charset="0"/>
                <a:ea typeface="Calibri" panose="020F0502020204030204" pitchFamily="34" charset="0"/>
                <a:cs typeface="Times New Roman" panose="02020603050405020304" pitchFamily="18" charset="0"/>
              </a:rPr>
              <a:t>	</a:t>
            </a:r>
            <a:r>
              <a:rPr lang="cs-CZ" sz="2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cs-CZ" sz="2400" dirty="0">
                <a:latin typeface="Calibri" panose="020F0502020204030204" pitchFamily="34" charset="0"/>
                <a:ea typeface="Calibri" panose="020F0502020204030204" pitchFamily="34" charset="0"/>
                <a:cs typeface="Times New Roman" panose="02020603050405020304" pitchFamily="18" charset="0"/>
              </a:rPr>
              <a:t>				-    CELOSTÁTNÍ</a:t>
            </a:r>
          </a:p>
          <a:p>
            <a:pPr marL="4000500" lvl="8" indent="-342900" algn="just">
              <a:lnSpc>
                <a:spcPct val="107000"/>
              </a:lnSpc>
              <a:buFont typeface="Calibri" panose="020F0502020204030204" pitchFamily="34" charset="0"/>
              <a:buChar char="-"/>
            </a:pPr>
            <a:r>
              <a:rPr lang="cs-CZ" sz="2400" dirty="0">
                <a:latin typeface="Calibri" panose="020F0502020204030204" pitchFamily="34" charset="0"/>
                <a:ea typeface="Calibri" panose="020F0502020204030204" pitchFamily="34" charset="0"/>
                <a:cs typeface="Times New Roman" panose="02020603050405020304" pitchFamily="18" charset="0"/>
              </a:rPr>
              <a:t>REGIONÁLNÍ</a:t>
            </a:r>
          </a:p>
          <a:p>
            <a:pPr marL="4000500" lvl="8" indent="-342900" algn="just">
              <a:lnSpc>
                <a:spcPct val="107000"/>
              </a:lnSpc>
              <a:spcAft>
                <a:spcPts val="800"/>
              </a:spcAft>
              <a:buFont typeface="Calibri" panose="020F0502020204030204" pitchFamily="34" charset="0"/>
              <a:buChar char="-"/>
            </a:pPr>
            <a:r>
              <a:rPr lang="cs-CZ" sz="2400" b="1" dirty="0">
                <a:latin typeface="Calibri" panose="020F0502020204030204" pitchFamily="34" charset="0"/>
                <a:ea typeface="Calibri" panose="020F0502020204030204" pitchFamily="34" charset="0"/>
                <a:cs typeface="Times New Roman" panose="02020603050405020304" pitchFamily="18" charset="0"/>
              </a:rPr>
              <a:t>VEŘEJNĚ PŘÍSTUPNÉ VLEČCE</a:t>
            </a:r>
          </a:p>
          <a:p>
            <a:pPr marL="342900" lvl="0" indent="-342900" algn="just">
              <a:lnSpc>
                <a:spcPct val="107000"/>
              </a:lnSpc>
              <a:spcAft>
                <a:spcPts val="800"/>
              </a:spcAft>
              <a:buFont typeface="Calibri" panose="020F0502020204030204" pitchFamily="34" charset="0"/>
              <a:buChar char="-"/>
            </a:pP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Přídělcem je podle § 32 odst. 1 </a:t>
            </a:r>
            <a:r>
              <a:rPr lang="cs-CZ" sz="2400" dirty="0" err="1">
                <a:latin typeface="Calibri" panose="020F0502020204030204" pitchFamily="34" charset="0"/>
                <a:ea typeface="Calibri" panose="020F0502020204030204" pitchFamily="34" charset="0"/>
                <a:cs typeface="Times New Roman" panose="02020603050405020304" pitchFamily="18" charset="0"/>
              </a:rPr>
              <a:t>ZoD</a:t>
            </a:r>
            <a:r>
              <a:rPr lang="cs-CZ" sz="2400" dirty="0">
                <a:latin typeface="Calibri" panose="020F0502020204030204" pitchFamily="34" charset="0"/>
                <a:ea typeface="Calibri" panose="020F0502020204030204" pitchFamily="34" charset="0"/>
                <a:cs typeface="Times New Roman" panose="02020603050405020304" pitchFamily="18" charset="0"/>
              </a:rPr>
              <a:t>: </a:t>
            </a:r>
            <a:r>
              <a:rPr lang="cs-CZ" sz="2400" i="1" dirty="0">
                <a:latin typeface="Calibri" panose="020F0502020204030204" pitchFamily="34" charset="0"/>
                <a:ea typeface="Calibri" panose="020F0502020204030204" pitchFamily="34" charset="0"/>
                <a:cs typeface="Times New Roman" panose="02020603050405020304" pitchFamily="18" charset="0"/>
              </a:rPr>
              <a:t>„provozovatel dotčené dráhy; je-li dráha ve vlastnictví státu, je přídělcem Správa železniční dopravní cesty.“</a:t>
            </a: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Doposud byl přídělcem vlastník dráhy a SŽDC u dráhy vlastněné státem.</a:t>
            </a:r>
          </a:p>
          <a:p>
            <a:pPr algn="just">
              <a:lnSpc>
                <a:spcPct val="107000"/>
              </a:lnSpc>
              <a:spcAft>
                <a:spcPts val="800"/>
              </a:spcAft>
            </a:pPr>
            <a:r>
              <a:rPr lang="cs-CZ" sz="2400" b="1" dirty="0">
                <a:latin typeface="Calibri" panose="020F0502020204030204" pitchFamily="34" charset="0"/>
                <a:ea typeface="Calibri" panose="020F0502020204030204" pitchFamily="34" charset="0"/>
                <a:cs typeface="Times New Roman" panose="02020603050405020304" pitchFamily="18" charset="0"/>
              </a:rPr>
              <a:t>Problém (?):</a:t>
            </a:r>
            <a:r>
              <a:rPr lang="cs-CZ" sz="2400" dirty="0">
                <a:latin typeface="Calibri" panose="020F0502020204030204" pitchFamily="34" charset="0"/>
                <a:ea typeface="Calibri" panose="020F0502020204030204" pitchFamily="34" charset="0"/>
                <a:cs typeface="Times New Roman" panose="02020603050405020304" pitchFamily="18" charset="0"/>
              </a:rPr>
              <a:t> Provozovatel dráhy jako dopravce a jeho střet zájmů.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200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19809" y="714552"/>
            <a:ext cx="9548446" cy="5530488"/>
          </a:xfrm>
          <a:prstGeom prst="rect">
            <a:avLst/>
          </a:prstGeom>
        </p:spPr>
        <p:txBody>
          <a:bodyPr wrap="square">
            <a:spAutoFit/>
          </a:bodyPr>
          <a:lstStyle/>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Obecně jako problém vnímáno – požadavek na </a:t>
            </a:r>
            <a:r>
              <a:rPr lang="cs-CZ" sz="2000" b="1" dirty="0">
                <a:latin typeface="Calibri" panose="020F0502020204030204" pitchFamily="34" charset="0"/>
                <a:ea typeface="Calibri" panose="020F0502020204030204" pitchFamily="34" charset="0"/>
                <a:cs typeface="Times New Roman" panose="02020603050405020304" pitchFamily="18" charset="0"/>
              </a:rPr>
              <a:t>oddělení funkcí provozovatele dráhy a dopravce</a:t>
            </a:r>
            <a:r>
              <a:rPr lang="cs-CZ" sz="2000" dirty="0">
                <a:latin typeface="Calibri" panose="020F0502020204030204" pitchFamily="34" charset="0"/>
                <a:ea typeface="Calibri" panose="020F0502020204030204" pitchFamily="34" charset="0"/>
                <a:cs typeface="Times New Roman" panose="02020603050405020304" pitchFamily="18" charset="0"/>
              </a:rPr>
              <a:t> (srov. čl. 7 směrnice č. 2012/34/EU).</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Ustanovení § 32 odst. 3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 </a:t>
            </a:r>
            <a:r>
              <a:rPr lang="cs-CZ" sz="2000" i="1" dirty="0">
                <a:latin typeface="Calibri" panose="020F0502020204030204" pitchFamily="34" charset="0"/>
                <a:ea typeface="Calibri" panose="020F0502020204030204" pitchFamily="34" charset="0"/>
                <a:cs typeface="Times New Roman" panose="02020603050405020304" pitchFamily="18" charset="0"/>
              </a:rPr>
              <a:t>„Provozuje-li provozovatel dráhy celostátní nebo regionální anebo vlečky jako svoji </a:t>
            </a:r>
            <a:r>
              <a:rPr lang="cs-CZ" sz="2000" b="1" i="1" dirty="0">
                <a:latin typeface="Calibri" panose="020F0502020204030204" pitchFamily="34" charset="0"/>
                <a:ea typeface="Calibri" panose="020F0502020204030204" pitchFamily="34" charset="0"/>
                <a:cs typeface="Times New Roman" panose="02020603050405020304" pitchFamily="18" charset="0"/>
              </a:rPr>
              <a:t>hlavní činnost</a:t>
            </a:r>
            <a:r>
              <a:rPr lang="cs-CZ" sz="2000" i="1" dirty="0">
                <a:latin typeface="Calibri" panose="020F0502020204030204" pitchFamily="34" charset="0"/>
                <a:ea typeface="Calibri" panose="020F0502020204030204" pitchFamily="34" charset="0"/>
                <a:cs typeface="Times New Roman" panose="02020603050405020304" pitchFamily="18" charset="0"/>
              </a:rPr>
              <a:t> rovněž drážní dopravu, obstará za něj činnosti související s přijetím pravidel pro výpočet ceny za užití dráhy a ceny za přidělení kapacity dráhy a činnosti související s přidělováním kapacity dráhy </a:t>
            </a:r>
            <a:r>
              <a:rPr lang="cs-CZ" sz="2000" b="1" i="1" dirty="0">
                <a:latin typeface="Calibri" panose="020F0502020204030204" pitchFamily="34" charset="0"/>
                <a:ea typeface="Calibri" panose="020F0502020204030204" pitchFamily="34" charset="0"/>
                <a:cs typeface="Times New Roman" panose="02020603050405020304" pitchFamily="18" charset="0"/>
              </a:rPr>
              <a:t>osoba</a:t>
            </a:r>
            <a:r>
              <a:rPr lang="cs-CZ" sz="2000" i="1" dirty="0">
                <a:latin typeface="Calibri" panose="020F0502020204030204" pitchFamily="34" charset="0"/>
                <a:ea typeface="Calibri" panose="020F0502020204030204" pitchFamily="34" charset="0"/>
                <a:cs typeface="Times New Roman" panose="02020603050405020304" pitchFamily="18" charset="0"/>
              </a:rPr>
              <a:t>, která drážní dopravu </a:t>
            </a:r>
            <a:r>
              <a:rPr lang="cs-CZ" sz="2000" b="1" i="1" dirty="0">
                <a:latin typeface="Calibri" panose="020F0502020204030204" pitchFamily="34" charset="0"/>
                <a:ea typeface="Calibri" panose="020F0502020204030204" pitchFamily="34" charset="0"/>
                <a:cs typeface="Times New Roman" panose="02020603050405020304" pitchFamily="18" charset="0"/>
              </a:rPr>
              <a:t>na takové dráze</a:t>
            </a:r>
            <a:r>
              <a:rPr lang="cs-CZ" sz="2000" i="1" dirty="0">
                <a:latin typeface="Calibri" panose="020F0502020204030204" pitchFamily="34" charset="0"/>
                <a:ea typeface="Calibri" panose="020F0502020204030204" pitchFamily="34" charset="0"/>
                <a:cs typeface="Times New Roman" panose="02020603050405020304" pitchFamily="18" charset="0"/>
              </a:rPr>
              <a:t> jako svoji hlavní činnost neprovozuje a která je způsobilá vykonávat činnosti přídělce nestranně.“</a:t>
            </a:r>
            <a:r>
              <a:rPr lang="cs-CZ" sz="20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2000" b="1" dirty="0">
                <a:latin typeface="Calibri" panose="020F0502020204030204" pitchFamily="34" charset="0"/>
                <a:ea typeface="Calibri" panose="020F0502020204030204" pitchFamily="34" charset="0"/>
                <a:cs typeface="Times New Roman" panose="02020603050405020304" pitchFamily="18" charset="0"/>
              </a:rPr>
              <a:t>Problém:</a:t>
            </a:r>
            <a:r>
              <a:rPr lang="cs-CZ" sz="2000" dirty="0">
                <a:latin typeface="Calibri" panose="020F0502020204030204" pitchFamily="34" charset="0"/>
                <a:ea typeface="Calibri" panose="020F0502020204030204" pitchFamily="34" charset="0"/>
                <a:cs typeface="Times New Roman" panose="02020603050405020304" pitchFamily="18" charset="0"/>
              </a:rPr>
              <a:t> Co je hlavní činnost?</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Důvodová zpráva odkazuje na § 144 </a:t>
            </a:r>
            <a:r>
              <a:rPr lang="cs-CZ" sz="2000" dirty="0" err="1">
                <a:latin typeface="Calibri" panose="020F0502020204030204" pitchFamily="34" charset="0"/>
                <a:ea typeface="Calibri" panose="020F0502020204030204" pitchFamily="34" charset="0"/>
                <a:cs typeface="Times New Roman" panose="02020603050405020304" pitchFamily="18" charset="0"/>
              </a:rPr>
              <a:t>o.z</a:t>
            </a:r>
            <a:r>
              <a:rPr lang="cs-CZ" sz="2000" dirty="0">
                <a:latin typeface="Calibri" panose="020F0502020204030204" pitchFamily="34" charset="0"/>
                <a:ea typeface="Calibri" panose="020F0502020204030204" pitchFamily="34" charset="0"/>
                <a:cs typeface="Times New Roman" panose="02020603050405020304" pitchFamily="18" charset="0"/>
              </a:rPr>
              <a:t>.: </a:t>
            </a:r>
            <a:r>
              <a:rPr lang="cs-CZ" sz="2000" i="1" dirty="0">
                <a:latin typeface="Calibri" panose="020F0502020204030204" pitchFamily="34" charset="0"/>
                <a:ea typeface="Calibri" panose="020F0502020204030204" pitchFamily="34" charset="0"/>
                <a:cs typeface="Times New Roman" panose="02020603050405020304" pitchFamily="18" charset="0"/>
              </a:rPr>
              <a:t>„(1) Právnickou osobu lze ustavit ve veřejném nebo v soukromém zájmu. Tato její povaha se posuzuje podle hlavní činnosti právnické osoby.“</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000" b="1" dirty="0">
                <a:latin typeface="Calibri" panose="020F0502020204030204" pitchFamily="34" charset="0"/>
                <a:ea typeface="Calibri" panose="020F0502020204030204" pitchFamily="34" charset="0"/>
                <a:cs typeface="Times New Roman" panose="02020603050405020304" pitchFamily="18" charset="0"/>
              </a:rPr>
              <a:t>X</a:t>
            </a:r>
            <a:r>
              <a:rPr lang="cs-CZ" sz="2000" dirty="0">
                <a:latin typeface="Calibri" panose="020F0502020204030204" pitchFamily="34" charset="0"/>
                <a:ea typeface="Calibri" panose="020F0502020204030204" pitchFamily="34" charset="0"/>
                <a:cs typeface="Times New Roman" panose="02020603050405020304" pitchFamily="18" charset="0"/>
              </a:rPr>
              <a:t> Více problémů než řešení</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Požadavek spolupráce přídělců a zřízení </a:t>
            </a:r>
            <a:r>
              <a:rPr lang="cs-CZ" sz="2000" b="1" dirty="0">
                <a:latin typeface="Calibri" panose="020F0502020204030204" pitchFamily="34" charset="0"/>
                <a:ea typeface="Calibri" panose="020F0502020204030204" pitchFamily="34" charset="0"/>
                <a:cs typeface="Times New Roman" panose="02020603050405020304" pitchFamily="18" charset="0"/>
              </a:rPr>
              <a:t>tzv. koordinačního orgánu </a:t>
            </a:r>
            <a:r>
              <a:rPr lang="cs-CZ" sz="2000" dirty="0">
                <a:latin typeface="Calibri" panose="020F0502020204030204" pitchFamily="34" charset="0"/>
                <a:ea typeface="Calibri" panose="020F0502020204030204" pitchFamily="34" charset="0"/>
                <a:cs typeface="Times New Roman" panose="02020603050405020304" pitchFamily="18" charset="0"/>
              </a:rPr>
              <a:t>(§ 32 odst. 4 až 6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r>
              <a:rPr lang="cs-CZ" sz="2000" dirty="0">
                <a:latin typeface="Calibri" panose="020F0502020204030204" pitchFamily="34" charset="0"/>
                <a:ea typeface="Calibri" panose="020F0502020204030204" pitchFamily="34" charset="0"/>
                <a:cs typeface="Times New Roman" panose="02020603050405020304" pitchFamily="18" charset="0"/>
              </a:rPr>
              <a:t>), význam mj. při přidělování kapacity podle § 34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33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419100" y="891870"/>
            <a:ext cx="9173308" cy="4380686"/>
          </a:xfrm>
          <a:prstGeom prst="rect">
            <a:avLst/>
          </a:prstGeom>
        </p:spPr>
        <p:txBody>
          <a:bodyPr wrap="square">
            <a:spAutoFit/>
          </a:bodyPr>
          <a:lstStyle/>
          <a:p>
            <a:pPr algn="just">
              <a:lnSpc>
                <a:spcPct val="150000"/>
              </a:lnSpc>
              <a:spcAft>
                <a:spcPts val="800"/>
              </a:spcAft>
            </a:pPr>
            <a:r>
              <a:rPr lang="cs-CZ" sz="2400" b="1" u="sng" dirty="0">
                <a:latin typeface="Calibri" panose="020F0502020204030204" pitchFamily="34" charset="0"/>
                <a:ea typeface="Calibri" panose="020F0502020204030204" pitchFamily="34" charset="0"/>
                <a:cs typeface="Times New Roman" panose="02020603050405020304" pitchFamily="18" charset="0"/>
              </a:rPr>
              <a:t>PROHLÁŠENÍ O DRÁZE</a:t>
            </a:r>
            <a:r>
              <a:rPr lang="cs-CZ" sz="2400" dirty="0">
                <a:latin typeface="Calibri" panose="020F0502020204030204" pitchFamily="34" charset="0"/>
                <a:ea typeface="Calibri" panose="020F0502020204030204" pitchFamily="34" charset="0"/>
                <a:cs typeface="Times New Roman" panose="02020603050405020304" pitchFamily="18" charset="0"/>
              </a:rPr>
              <a:t> - § 33 </a:t>
            </a:r>
            <a:r>
              <a:rPr lang="cs-CZ" sz="2400" dirty="0" err="1">
                <a:latin typeface="Calibri" panose="020F0502020204030204" pitchFamily="34" charset="0"/>
                <a:ea typeface="Calibri" panose="020F0502020204030204" pitchFamily="34" charset="0"/>
                <a:cs typeface="Times New Roman" panose="02020603050405020304" pitchFamily="18" charset="0"/>
              </a:rPr>
              <a:t>ZoD</a:t>
            </a: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-Prohlášení o dráze zpracovává </a:t>
            </a:r>
            <a:r>
              <a:rPr lang="cs-CZ" sz="2400" b="1" dirty="0">
                <a:latin typeface="Calibri" panose="020F0502020204030204" pitchFamily="34" charset="0"/>
                <a:ea typeface="Calibri" panose="020F0502020204030204" pitchFamily="34" charset="0"/>
                <a:cs typeface="Times New Roman" panose="02020603050405020304" pitchFamily="18" charset="0"/>
              </a:rPr>
              <a:t>přídělce</a:t>
            </a: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-Není-li přídělcem provozovatel, spolupracuje s přídělcem (?) </a:t>
            </a:r>
          </a:p>
          <a:p>
            <a:pPr algn="just">
              <a:lnSpc>
                <a:spcPct val="150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-Prohlášení o dráze se zveřejňuje </a:t>
            </a:r>
            <a:r>
              <a:rPr lang="cs-CZ" sz="2400" b="1" dirty="0">
                <a:latin typeface="Calibri" panose="020F0502020204030204" pitchFamily="34" charset="0"/>
                <a:ea typeface="Calibri" panose="020F0502020204030204" pitchFamily="34" charset="0"/>
                <a:cs typeface="Times New Roman" panose="02020603050405020304" pitchFamily="18" charset="0"/>
              </a:rPr>
              <a:t>12 měsíců před platností jízdního řádu</a:t>
            </a:r>
            <a:r>
              <a:rPr lang="cs-CZ" sz="2400" dirty="0">
                <a:latin typeface="Calibri" panose="020F0502020204030204" pitchFamily="34" charset="0"/>
                <a:ea typeface="Calibri" panose="020F0502020204030204" pitchFamily="34" charset="0"/>
                <a:cs typeface="Times New Roman" panose="02020603050405020304" pitchFamily="18" charset="0"/>
              </a:rPr>
              <a:t> (tj. na rok dopředu) </a:t>
            </a:r>
          </a:p>
          <a:p>
            <a:pPr algn="just">
              <a:lnSpc>
                <a:spcPct val="150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-Prohlášení o dráze musí být </a:t>
            </a:r>
            <a:r>
              <a:rPr lang="cs-CZ" sz="2400" b="1" dirty="0">
                <a:latin typeface="Calibri" panose="020F0502020204030204" pitchFamily="34" charset="0"/>
                <a:ea typeface="Calibri" panose="020F0502020204030204" pitchFamily="34" charset="0"/>
                <a:cs typeface="Times New Roman" panose="02020603050405020304" pitchFamily="18" charset="0"/>
              </a:rPr>
              <a:t>v ČJ a alespoň v jednom dalším jazyce členského státu</a:t>
            </a:r>
            <a:r>
              <a:rPr lang="cs-CZ" sz="2400" dirty="0">
                <a:latin typeface="Calibri" panose="020F0502020204030204" pitchFamily="34" charset="0"/>
                <a:ea typeface="Calibri" panose="020F0502020204030204" pitchFamily="34" charset="0"/>
                <a:cs typeface="Times New Roman" panose="02020603050405020304" pitchFamily="18" charset="0"/>
              </a:rPr>
              <a:t> (třeba slovensky)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610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40037" y="763932"/>
            <a:ext cx="9683833" cy="5179623"/>
          </a:xfrm>
          <a:prstGeom prst="rect">
            <a:avLst/>
          </a:prstGeom>
        </p:spPr>
        <p:txBody>
          <a:bodyPr wrap="square">
            <a:spAutoFit/>
          </a:bodyPr>
          <a:lstStyle/>
          <a:p>
            <a:pPr algn="just">
              <a:lnSpc>
                <a:spcPct val="107000"/>
              </a:lnSpc>
              <a:spcAft>
                <a:spcPts val="800"/>
              </a:spcAft>
            </a:pPr>
            <a:r>
              <a:rPr lang="cs-CZ" sz="2000" b="1" u="sng" dirty="0">
                <a:latin typeface="Calibri" panose="020F0502020204030204" pitchFamily="34" charset="0"/>
                <a:ea typeface="Calibri" panose="020F0502020204030204" pitchFamily="34" charset="0"/>
                <a:cs typeface="Times New Roman" panose="02020603050405020304" pitchFamily="18" charset="0"/>
              </a:rPr>
              <a:t>NĚKTERÉ OBSAHOVÉ POŽADAVKY NA PROHLÁŠENÍ O DRÁZE</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a:t>
            </a:r>
            <a:r>
              <a:rPr lang="cs-CZ" sz="2000" b="1" dirty="0">
                <a:latin typeface="Calibri" panose="020F0502020204030204" pitchFamily="34" charset="0"/>
                <a:ea typeface="Calibri" panose="020F0502020204030204" pitchFamily="34" charset="0"/>
                <a:cs typeface="Times New Roman" panose="02020603050405020304" pitchFamily="18" charset="0"/>
              </a:rPr>
              <a:t>Kategorie dráhy</a:t>
            </a:r>
            <a:r>
              <a:rPr lang="cs-CZ" sz="2000" dirty="0">
                <a:latin typeface="Calibri" panose="020F0502020204030204" pitchFamily="34" charset="0"/>
                <a:ea typeface="Calibri" panose="020F0502020204030204" pitchFamily="34" charset="0"/>
                <a:cs typeface="Times New Roman" panose="02020603050405020304" pitchFamily="18" charset="0"/>
              </a:rPr>
              <a:t> v souladu se seznamem drah vedeným provozovatelem dráhy podle § 23 odst. 1 písm. f)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a:t>
            </a:r>
            <a:r>
              <a:rPr lang="cs-CZ" sz="2000" b="1" dirty="0">
                <a:latin typeface="Calibri" panose="020F0502020204030204" pitchFamily="34" charset="0"/>
                <a:ea typeface="Calibri" panose="020F0502020204030204" pitchFamily="34" charset="0"/>
                <a:cs typeface="Times New Roman" panose="02020603050405020304" pitchFamily="18" charset="0"/>
              </a:rPr>
              <a:t>Kapacita dráhy pro údržbové práce</a:t>
            </a:r>
            <a:r>
              <a:rPr lang="cs-CZ" sz="2000" dirty="0">
                <a:latin typeface="Calibri" panose="020F0502020204030204" pitchFamily="34" charset="0"/>
                <a:ea typeface="Calibri" panose="020F0502020204030204" pitchFamily="34" charset="0"/>
                <a:cs typeface="Times New Roman" panose="02020603050405020304" pitchFamily="18" charset="0"/>
              </a:rPr>
              <a:t> – v návaznosti na § 23 b) odst. 2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a:t>
            </a:r>
            <a:r>
              <a:rPr lang="cs-CZ" sz="2000" b="1" dirty="0">
                <a:latin typeface="Calibri" panose="020F0502020204030204" pitchFamily="34" charset="0"/>
                <a:ea typeface="Calibri" panose="020F0502020204030204" pitchFamily="34" charset="0"/>
                <a:cs typeface="Times New Roman" panose="02020603050405020304" pitchFamily="18" charset="0"/>
              </a:rPr>
              <a:t>Pravidla pro přidělování a odnímání kapacity</a:t>
            </a:r>
            <a:r>
              <a:rPr lang="cs-CZ" sz="2000" dirty="0">
                <a:latin typeface="Calibri" panose="020F0502020204030204" pitchFamily="34" charset="0"/>
                <a:ea typeface="Calibri" panose="020F0502020204030204" pitchFamily="34" charset="0"/>
                <a:cs typeface="Times New Roman" panose="02020603050405020304" pitchFamily="18" charset="0"/>
              </a:rPr>
              <a:t> – podrobněji rozvedeno v § 33 odst. 4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-Možnost žádat </a:t>
            </a:r>
            <a:r>
              <a:rPr lang="cs-CZ" sz="2000" b="1" dirty="0">
                <a:latin typeface="Calibri" panose="020F0502020204030204" pitchFamily="34" charset="0"/>
                <a:ea typeface="Calibri" panose="020F0502020204030204" pitchFamily="34" charset="0"/>
                <a:cs typeface="Times New Roman" panose="02020603050405020304" pitchFamily="18" charset="0"/>
              </a:rPr>
              <a:t>finanční záruku</a:t>
            </a:r>
            <a:r>
              <a:rPr lang="cs-CZ" sz="2000" dirty="0">
                <a:latin typeface="Calibri" panose="020F0502020204030204" pitchFamily="34" charset="0"/>
                <a:ea typeface="Calibri" panose="020F0502020204030204" pitchFamily="34" charset="0"/>
                <a:cs typeface="Times New Roman" panose="02020603050405020304" pitchFamily="18" charset="0"/>
              </a:rPr>
              <a:t> podle Nařízení Komise (EU) 2015/10	 </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-Označení správního orgánu příslušného k </a:t>
            </a:r>
            <a:r>
              <a:rPr lang="cs-CZ" sz="2000" b="1" dirty="0">
                <a:latin typeface="Calibri" panose="020F0502020204030204" pitchFamily="34" charset="0"/>
                <a:ea typeface="Calibri" panose="020F0502020204030204" pitchFamily="34" charset="0"/>
                <a:cs typeface="Times New Roman" panose="02020603050405020304" pitchFamily="18" charset="0"/>
              </a:rPr>
              <a:t>vydání licence</a:t>
            </a:r>
            <a:r>
              <a:rPr lang="cs-CZ" sz="2000" dirty="0">
                <a:latin typeface="Calibri" panose="020F0502020204030204" pitchFamily="34" charset="0"/>
                <a:ea typeface="Calibri" panose="020F0502020204030204" pitchFamily="34" charset="0"/>
                <a:cs typeface="Times New Roman" panose="02020603050405020304" pitchFamily="18" charset="0"/>
              </a:rPr>
              <a:t> a podmínky pro vydání licence (stačí odkaz na místo, kde se s nimi lze seznámit pomocí dálkového přístupu)</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a:t>
            </a:r>
            <a:r>
              <a:rPr lang="cs-CZ" sz="2000" b="1" dirty="0">
                <a:latin typeface="Calibri" panose="020F0502020204030204" pitchFamily="34" charset="0"/>
                <a:ea typeface="Calibri" panose="020F0502020204030204" pitchFamily="34" charset="0"/>
                <a:cs typeface="Times New Roman" panose="02020603050405020304" pitchFamily="18" charset="0"/>
              </a:rPr>
              <a:t>Mimosoudní řešení sporů</a:t>
            </a:r>
            <a:r>
              <a:rPr lang="cs-CZ" sz="2000" dirty="0">
                <a:latin typeface="Calibri" panose="020F0502020204030204" pitchFamily="34" charset="0"/>
                <a:ea typeface="Calibri" panose="020F0502020204030204" pitchFamily="34" charset="0"/>
                <a:cs typeface="Times New Roman" panose="02020603050405020304" pitchFamily="18" charset="0"/>
              </a:rPr>
              <a:t> mezi přídělcem a žadatelem o přidělení kapacity (postup, lhůty)</a:t>
            </a: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a:t>
            </a:r>
            <a:r>
              <a:rPr lang="cs-CZ" sz="2000" b="1" dirty="0">
                <a:latin typeface="Calibri" panose="020F0502020204030204" pitchFamily="34" charset="0"/>
                <a:ea typeface="Calibri" panose="020F0502020204030204" pitchFamily="34" charset="0"/>
                <a:cs typeface="Times New Roman" panose="02020603050405020304" pitchFamily="18" charset="0"/>
              </a:rPr>
              <a:t>Podmínky poskytování služeb</a:t>
            </a:r>
            <a:r>
              <a:rPr lang="cs-CZ" sz="2000" dirty="0">
                <a:latin typeface="Calibri" panose="020F0502020204030204" pitchFamily="34" charset="0"/>
                <a:ea typeface="Calibri" panose="020F0502020204030204" pitchFamily="34" charset="0"/>
                <a:cs typeface="Times New Roman" panose="02020603050405020304" pitchFamily="18" charset="0"/>
              </a:rPr>
              <a:t> pomocí zařízení služeb, které je dostupné z dané dráhy – provozovatel zařízení služeb sdělí přídělci podrobnosti podle § 23d odst. 2 </a:t>
            </a:r>
            <a:r>
              <a:rPr lang="cs-CZ" sz="2000" dirty="0" err="1">
                <a:latin typeface="Calibri" panose="020F0502020204030204" pitchFamily="34" charset="0"/>
                <a:ea typeface="Calibri" panose="020F0502020204030204" pitchFamily="34" charset="0"/>
                <a:cs typeface="Times New Roman" panose="02020603050405020304" pitchFamily="18" charset="0"/>
              </a:rPr>
              <a:t>ZoD</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000" dirty="0">
                <a:latin typeface="Calibri" panose="020F0502020204030204" pitchFamily="34" charset="0"/>
                <a:ea typeface="Calibri" panose="020F0502020204030204" pitchFamily="34" charset="0"/>
                <a:cs typeface="Times New Roman" panose="02020603050405020304" pitchFamily="18" charset="0"/>
              </a:rPr>
              <a:t>-Údaje o </a:t>
            </a:r>
            <a:r>
              <a:rPr lang="cs-CZ" sz="2000" b="1" dirty="0">
                <a:latin typeface="Calibri" panose="020F0502020204030204" pitchFamily="34" charset="0"/>
                <a:ea typeface="Calibri" panose="020F0502020204030204" pitchFamily="34" charset="0"/>
                <a:cs typeface="Times New Roman" panose="02020603050405020304" pitchFamily="18" charset="0"/>
              </a:rPr>
              <a:t>plánovaných změnách ceny</a:t>
            </a:r>
            <a:r>
              <a:rPr lang="cs-CZ" sz="2000" dirty="0">
                <a:latin typeface="Calibri" panose="020F0502020204030204" pitchFamily="34" charset="0"/>
                <a:ea typeface="Calibri" panose="020F0502020204030204" pitchFamily="34" charset="0"/>
                <a:cs typeface="Times New Roman" panose="02020603050405020304" pitchFamily="18" charset="0"/>
              </a:rPr>
              <a:t> za užití dráhy a za přidělení kapacity v následujících 5-ti letech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6389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19809" y="714552"/>
            <a:ext cx="9548445" cy="5171159"/>
          </a:xfrm>
          <a:prstGeom prst="rect">
            <a:avLst/>
          </a:prstGeom>
        </p:spPr>
        <p:txBody>
          <a:bodyPr wrap="square">
            <a:spAutoFit/>
          </a:bodyPr>
          <a:lstStyle/>
          <a:p>
            <a:pPr algn="just">
              <a:lnSpc>
                <a:spcPct val="107000"/>
              </a:lnSpc>
              <a:spcAft>
                <a:spcPts val="800"/>
              </a:spcAft>
            </a:pPr>
            <a:r>
              <a:rPr lang="cs-CZ" sz="2200" b="1" u="sng" dirty="0">
                <a:latin typeface="Calibri" panose="020F0502020204030204" pitchFamily="34" charset="0"/>
                <a:ea typeface="Calibri" panose="020F0502020204030204" pitchFamily="34" charset="0"/>
                <a:cs typeface="Times New Roman" panose="02020603050405020304" pitchFamily="18" charset="0"/>
              </a:rPr>
              <a:t>POVAHA PROHLÁŠENÍ O DRÁZE</a:t>
            </a:r>
          </a:p>
          <a:p>
            <a:pPr algn="just">
              <a:lnSpc>
                <a:spcPct val="107000"/>
              </a:lnSpc>
              <a:spcAft>
                <a:spcPts val="800"/>
              </a:spcAft>
            </a:pPr>
            <a:endParaRPr lang="cs-CZ" sz="8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2200" i="1" dirty="0">
                <a:latin typeface="Calibri" panose="020F0502020204030204" pitchFamily="34" charset="0"/>
                <a:ea typeface="Calibri" panose="020F0502020204030204" pitchFamily="34" charset="0"/>
                <a:cs typeface="Times New Roman" panose="02020603050405020304" pitchFamily="18" charset="0"/>
              </a:rPr>
              <a:t>Prohlášení o dráze celostátní a regionální </a:t>
            </a:r>
            <a:r>
              <a:rPr lang="cs-CZ" sz="2200" b="1" i="1" dirty="0">
                <a:latin typeface="Calibri" panose="020F0502020204030204" pitchFamily="34" charset="0"/>
                <a:ea typeface="Calibri" panose="020F0502020204030204" pitchFamily="34" charset="0"/>
                <a:cs typeface="Times New Roman" panose="02020603050405020304" pitchFamily="18" charset="0"/>
              </a:rPr>
              <a:t>je jednostranným soukromoprávním jednáním vlastníka dráhy</a:t>
            </a:r>
            <a:r>
              <a:rPr lang="cs-CZ" sz="2200" i="1" dirty="0">
                <a:latin typeface="Calibri" panose="020F0502020204030204" pitchFamily="34" charset="0"/>
                <a:ea typeface="Calibri" panose="020F0502020204030204" pitchFamily="34" charset="0"/>
                <a:cs typeface="Times New Roman" panose="02020603050405020304" pitchFamily="18" charset="0"/>
              </a:rPr>
              <a:t>, které se blíží svou povahou veřejné nabídce podle § 1780 až 1784 </a:t>
            </a:r>
            <a:r>
              <a:rPr lang="cs-CZ" sz="2200" i="1" dirty="0" err="1">
                <a:latin typeface="Calibri" panose="020F0502020204030204" pitchFamily="34" charset="0"/>
                <a:ea typeface="Calibri" panose="020F0502020204030204" pitchFamily="34" charset="0"/>
                <a:cs typeface="Times New Roman" panose="02020603050405020304" pitchFamily="18" charset="0"/>
              </a:rPr>
              <a:t>obč</a:t>
            </a:r>
            <a:r>
              <a:rPr lang="cs-CZ" sz="2200" i="1" dirty="0">
                <a:latin typeface="Calibri" panose="020F0502020204030204" pitchFamily="34" charset="0"/>
                <a:ea typeface="Calibri" panose="020F0502020204030204" pitchFamily="34" charset="0"/>
                <a:cs typeface="Times New Roman" panose="02020603050405020304" pitchFamily="18" charset="0"/>
              </a:rPr>
              <a:t>. zák. Rozhodnutí Drážního úřadu o přezkoumání prohlášení o dráze je rozhodnutím správního orgánu v soukromé věci. Příslušné jsou tedy soudy v občanském soudním řízení podle části páté zákona č. 99/1963 Sb., občanský soudní řád. </a:t>
            </a:r>
            <a:r>
              <a:rPr lang="cs-CZ" sz="2200" b="1" dirty="0">
                <a:latin typeface="Calibri" panose="020F0502020204030204" pitchFamily="34" charset="0"/>
                <a:ea typeface="Calibri" panose="020F0502020204030204" pitchFamily="34" charset="0"/>
                <a:cs typeface="Times New Roman" panose="02020603050405020304" pitchFamily="18" charset="0"/>
              </a:rPr>
              <a:t>(rozsudek Nejvyššího správního soudu ze dne 7. 5. 2014, č. j. 1 As 28/2014-62, Zdroj: ASPI)</a:t>
            </a:r>
            <a:r>
              <a:rPr lang="cs-CZ" sz="22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2200" dirty="0">
                <a:latin typeface="Calibri" panose="020F0502020204030204" pitchFamily="34" charset="0"/>
                <a:ea typeface="Calibri" panose="020F0502020204030204" pitchFamily="34" charset="0"/>
                <a:cs typeface="Times New Roman" panose="02020603050405020304" pitchFamily="18" charset="0"/>
              </a:rPr>
              <a:t>Přezkoumává nově </a:t>
            </a:r>
            <a:r>
              <a:rPr lang="cs-CZ" sz="2200" b="1" u="sng" dirty="0">
                <a:latin typeface="Calibri" panose="020F0502020204030204" pitchFamily="34" charset="0"/>
                <a:ea typeface="Calibri" panose="020F0502020204030204" pitchFamily="34" charset="0"/>
                <a:cs typeface="Times New Roman" panose="02020603050405020304" pitchFamily="18" charset="0"/>
              </a:rPr>
              <a:t>Úřad pro přístup k dopravní infrastruktuře</a:t>
            </a:r>
            <a:r>
              <a:rPr lang="cs-CZ" sz="2200" dirty="0">
                <a:latin typeface="Calibri" panose="020F0502020204030204" pitchFamily="34" charset="0"/>
                <a:ea typeface="Calibri" panose="020F0502020204030204" pitchFamily="34" charset="0"/>
                <a:cs typeface="Times New Roman" panose="02020603050405020304" pitchFamily="18" charset="0"/>
              </a:rPr>
              <a:t> zřízený </a:t>
            </a:r>
            <a:r>
              <a:rPr lang="cs-CZ" sz="2200" b="1" dirty="0">
                <a:latin typeface="Calibri" panose="020F0502020204030204" pitchFamily="34" charset="0"/>
                <a:ea typeface="Calibri" panose="020F0502020204030204" pitchFamily="34" charset="0"/>
                <a:cs typeface="Times New Roman" panose="02020603050405020304" pitchFamily="18" charset="0"/>
              </a:rPr>
              <a:t>zákonem č. 320/2016 Sb</a:t>
            </a:r>
            <a:r>
              <a:rPr lang="cs-CZ" sz="2200" dirty="0">
                <a:latin typeface="Calibri" panose="020F0502020204030204" pitchFamily="34" charset="0"/>
                <a:ea typeface="Calibri" panose="020F0502020204030204" pitchFamily="34" charset="0"/>
                <a:cs typeface="Times New Roman" panose="02020603050405020304" pitchFamily="18" charset="0"/>
              </a:rPr>
              <a:t>. Zákon o dráhách pak pro něj používá legislativní zkratku </a:t>
            </a:r>
            <a:r>
              <a:rPr lang="cs-CZ" sz="2200" b="1" i="1" dirty="0">
                <a:latin typeface="Calibri" panose="020F0502020204030204" pitchFamily="34" charset="0"/>
                <a:ea typeface="Calibri" panose="020F0502020204030204" pitchFamily="34" charset="0"/>
                <a:cs typeface="Times New Roman" panose="02020603050405020304" pitchFamily="18" charset="0"/>
              </a:rPr>
              <a:t>„Úřad“</a:t>
            </a:r>
            <a:r>
              <a:rPr lang="cs-CZ" sz="22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2200" dirty="0">
                <a:latin typeface="Calibri" panose="020F0502020204030204" pitchFamily="34" charset="0"/>
                <a:ea typeface="Calibri" panose="020F0502020204030204" pitchFamily="34" charset="0"/>
                <a:cs typeface="Times New Roman" panose="02020603050405020304" pitchFamily="18" charset="0"/>
              </a:rPr>
              <a:t>Úřad přezkoumává prohlášení o dráze na návrh žadatele, nebo z moci úřední (§ 34e </a:t>
            </a:r>
            <a:r>
              <a:rPr lang="cs-CZ" sz="2200" dirty="0" err="1">
                <a:latin typeface="Calibri" panose="020F0502020204030204" pitchFamily="34" charset="0"/>
                <a:ea typeface="Calibri" panose="020F0502020204030204" pitchFamily="34" charset="0"/>
                <a:cs typeface="Times New Roman" panose="02020603050405020304" pitchFamily="18" charset="0"/>
              </a:rPr>
              <a:t>ZoD</a:t>
            </a:r>
            <a:r>
              <a:rPr lang="cs-CZ" sz="2200" dirty="0">
                <a:latin typeface="Calibri" panose="020F0502020204030204" pitchFamily="34" charset="0"/>
                <a:ea typeface="Calibri" panose="020F0502020204030204" pitchFamily="34" charset="0"/>
                <a:cs typeface="Times New Roman" panose="02020603050405020304" pitchFamily="18" charset="0"/>
              </a:rPr>
              <a:t>). Úřad musí rozhodnout do 40 dní od zahájení řízení.</a:t>
            </a:r>
          </a:p>
        </p:txBody>
      </p:sp>
    </p:spTree>
    <p:extLst>
      <p:ext uri="{BB962C8B-B14F-4D97-AF65-F5344CB8AC3E}">
        <p14:creationId xmlns:p14="http://schemas.microsoft.com/office/powerpoint/2010/main" val="274472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401514" y="714552"/>
            <a:ext cx="9261231" cy="5186484"/>
          </a:xfrm>
          <a:prstGeom prst="rect">
            <a:avLst/>
          </a:prstGeom>
        </p:spPr>
        <p:txBody>
          <a:bodyPr wrap="square">
            <a:spAutoFit/>
          </a:bodyPr>
          <a:lstStyle/>
          <a:p>
            <a:pPr algn="just">
              <a:lnSpc>
                <a:spcPct val="107000"/>
              </a:lnSpc>
              <a:spcAft>
                <a:spcPts val="800"/>
              </a:spcAft>
            </a:pPr>
            <a:r>
              <a:rPr lang="cs-CZ" sz="2400" b="1" u="sng" dirty="0">
                <a:latin typeface="Calibri" panose="020F0502020204030204" pitchFamily="34" charset="0"/>
                <a:ea typeface="Calibri" panose="020F0502020204030204" pitchFamily="34" charset="0"/>
                <a:cs typeface="Times New Roman" panose="02020603050405020304" pitchFamily="18" charset="0"/>
              </a:rPr>
              <a:t>POSTUP PŘIDĚLOVÁNÍ KAPACITY</a:t>
            </a:r>
          </a:p>
          <a:p>
            <a:pPr algn="just">
              <a:lnSpc>
                <a:spcPct val="107000"/>
              </a:lnSpc>
              <a:spcAft>
                <a:spcPts val="800"/>
              </a:spcAft>
            </a:pPr>
            <a:endParaRPr lang="cs-CZ" sz="8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Žadatel žádá o přidělení kapacity </a:t>
            </a:r>
            <a:r>
              <a:rPr lang="cs-CZ" sz="2400" b="1" dirty="0">
                <a:latin typeface="Calibri" panose="020F0502020204030204" pitchFamily="34" charset="0"/>
                <a:ea typeface="Calibri" panose="020F0502020204030204" pitchFamily="34" charset="0"/>
                <a:cs typeface="Times New Roman" panose="02020603050405020304" pitchFamily="18" charset="0"/>
              </a:rPr>
              <a:t>u přídělce kapacity</a:t>
            </a:r>
            <a:r>
              <a:rPr lang="cs-CZ" sz="2400" dirty="0">
                <a:latin typeface="Calibri" panose="020F0502020204030204" pitchFamily="34" charset="0"/>
                <a:ea typeface="Calibri" panose="020F0502020204030204" pitchFamily="34" charset="0"/>
                <a:cs typeface="Times New Roman" panose="02020603050405020304" pitchFamily="18" charset="0"/>
              </a:rPr>
              <a:t> konkrétní dráhy. Vyžaduje-li trasa vlaku, aby pro ni byla přidělena kapacita na více dráhách, může žadatel žádost podat přes:</a:t>
            </a:r>
          </a:p>
          <a:p>
            <a:pPr marL="342900" lvl="0" indent="-342900" algn="just">
              <a:lnSpc>
                <a:spcPct val="107000"/>
              </a:lnSpc>
              <a:spcAft>
                <a:spcPts val="0"/>
              </a:spcAft>
              <a:buFont typeface="Calibri" panose="020F0502020204030204" pitchFamily="34" charset="0"/>
              <a:buChar char="-"/>
            </a:pPr>
            <a:r>
              <a:rPr lang="cs-CZ" sz="2400" dirty="0">
                <a:latin typeface="Calibri" panose="020F0502020204030204" pitchFamily="34" charset="0"/>
                <a:ea typeface="Calibri" panose="020F0502020204030204" pitchFamily="34" charset="0"/>
                <a:cs typeface="Times New Roman" panose="02020603050405020304" pitchFamily="18" charset="0"/>
              </a:rPr>
              <a:t>Kteréhokoli dotčeného přídělce</a:t>
            </a:r>
          </a:p>
          <a:p>
            <a:pPr marL="342900" lvl="0" indent="-342900" algn="just">
              <a:lnSpc>
                <a:spcPct val="107000"/>
              </a:lnSpc>
              <a:spcAft>
                <a:spcPts val="800"/>
              </a:spcAft>
              <a:buFont typeface="Calibri" panose="020F0502020204030204" pitchFamily="34" charset="0"/>
              <a:buChar char="-"/>
            </a:pPr>
            <a:r>
              <a:rPr lang="cs-CZ" sz="2400" dirty="0">
                <a:latin typeface="Calibri" panose="020F0502020204030204" pitchFamily="34" charset="0"/>
                <a:ea typeface="Calibri" panose="020F0502020204030204" pitchFamily="34" charset="0"/>
                <a:cs typeface="Times New Roman" panose="02020603050405020304" pitchFamily="18" charset="0"/>
              </a:rPr>
              <a:t>Koordinační orgán (§ 32 odst. 4 až 6 </a:t>
            </a:r>
            <a:r>
              <a:rPr lang="cs-CZ" sz="2400" dirty="0" err="1">
                <a:latin typeface="Calibri" panose="020F0502020204030204" pitchFamily="34" charset="0"/>
                <a:ea typeface="Calibri" panose="020F0502020204030204" pitchFamily="34" charset="0"/>
                <a:cs typeface="Times New Roman" panose="02020603050405020304" pitchFamily="18" charset="0"/>
              </a:rPr>
              <a:t>ZoD</a:t>
            </a:r>
            <a:r>
              <a:rPr lang="cs-CZ" sz="2400"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Žádost se podává do 8 měsíců před platností jízdního řádu.</a:t>
            </a: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Žadatelem nemusí být držitel licence (§ 34 odst. 2 </a:t>
            </a:r>
            <a:r>
              <a:rPr lang="cs-CZ" sz="2400" dirty="0" err="1">
                <a:latin typeface="Calibri" panose="020F0502020204030204" pitchFamily="34" charset="0"/>
                <a:ea typeface="Calibri" panose="020F0502020204030204" pitchFamily="34" charset="0"/>
                <a:cs typeface="Times New Roman" panose="02020603050405020304" pitchFamily="18" charset="0"/>
              </a:rPr>
              <a:t>ZoD</a:t>
            </a:r>
            <a:r>
              <a:rPr lang="cs-CZ" sz="2400" dirty="0">
                <a:latin typeface="Calibri" panose="020F0502020204030204" pitchFamily="34" charset="0"/>
                <a:ea typeface="Calibri" panose="020F0502020204030204" pitchFamily="34" charset="0"/>
                <a:cs typeface="Times New Roman" panose="02020603050405020304" pitchFamily="18" charset="0"/>
              </a:rPr>
              <a:t>). V takovém případě lze přidělit kapacitu jen pokud bude doloženo prohlášení držitele licence o tom, že přidělenou kapacitu využije.</a:t>
            </a: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Přidělenou kapacitu nelze převádět.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8513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565" y="316883"/>
            <a:ext cx="1914203" cy="795338"/>
          </a:xfrm>
          <a:prstGeom prst="rect">
            <a:avLst/>
          </a:prstGeom>
        </p:spPr>
      </p:pic>
      <p:sp>
        <p:nvSpPr>
          <p:cNvPr id="5" name="TextovéPole 4"/>
          <p:cNvSpPr txBox="1"/>
          <p:nvPr/>
        </p:nvSpPr>
        <p:spPr>
          <a:xfrm>
            <a:off x="219809" y="162995"/>
            <a:ext cx="7921869" cy="307777"/>
          </a:xfrm>
          <a:prstGeom prst="rect">
            <a:avLst/>
          </a:prstGeom>
          <a:noFill/>
        </p:spPr>
        <p:txBody>
          <a:bodyPr wrap="square" rtlCol="0">
            <a:spAutoFit/>
          </a:bodyPr>
          <a:lstStyle/>
          <a:p>
            <a:r>
              <a:rPr lang="cs-CZ" sz="1400" dirty="0">
                <a:solidFill>
                  <a:schemeClr val="bg1">
                    <a:lumMod val="65000"/>
                  </a:schemeClr>
                </a:solidFill>
              </a:rPr>
              <a:t>Seminář k aktuálním otázkám železniční dopravy, Praha, 22.2.2017</a:t>
            </a:r>
          </a:p>
        </p:txBody>
      </p:sp>
      <p:sp>
        <p:nvSpPr>
          <p:cNvPr id="6" name="TextovéPole 5"/>
          <p:cNvSpPr txBox="1"/>
          <p:nvPr/>
        </p:nvSpPr>
        <p:spPr>
          <a:xfrm>
            <a:off x="219809" y="6251331"/>
            <a:ext cx="11685709" cy="307777"/>
          </a:xfrm>
          <a:prstGeom prst="rect">
            <a:avLst/>
          </a:prstGeom>
          <a:noFill/>
        </p:spPr>
        <p:txBody>
          <a:bodyPr wrap="square" rtlCol="0">
            <a:spAutoFit/>
          </a:bodyPr>
          <a:lstStyle/>
          <a:p>
            <a:r>
              <a:rPr lang="cs-CZ" sz="1400" b="1" dirty="0">
                <a:solidFill>
                  <a:schemeClr val="bg1">
                    <a:lumMod val="65000"/>
                  </a:schemeClr>
                </a:solidFill>
              </a:rPr>
              <a:t>Přístup na trh přepravních služeb</a:t>
            </a:r>
            <a:r>
              <a:rPr lang="cs-CZ" sz="1400" dirty="0">
                <a:solidFill>
                  <a:schemeClr val="bg1">
                    <a:lumMod val="65000"/>
                  </a:schemeClr>
                </a:solidFill>
              </a:rPr>
              <a:t>,</a:t>
            </a:r>
            <a:r>
              <a:rPr lang="cs-CZ" sz="1400" b="1" dirty="0">
                <a:solidFill>
                  <a:schemeClr val="bg1">
                    <a:lumMod val="65000"/>
                  </a:schemeClr>
                </a:solidFill>
              </a:rPr>
              <a:t> </a:t>
            </a:r>
            <a:r>
              <a:rPr lang="cs-CZ" sz="1400" dirty="0">
                <a:solidFill>
                  <a:schemeClr val="bg1">
                    <a:lumMod val="65000"/>
                  </a:schemeClr>
                </a:solidFill>
              </a:rPr>
              <a:t>JUDr. Jiří Lojda, LL.M. EUR., Ph.D. (</a:t>
            </a:r>
            <a:r>
              <a:rPr lang="cs-CZ" sz="1400" dirty="0">
                <a:solidFill>
                  <a:schemeClr val="bg1">
                    <a:lumMod val="65000"/>
                  </a:schemeClr>
                </a:solidFill>
                <a:hlinkClick r:id="rId3"/>
              </a:rPr>
              <a:t>lojda@akvt.cz</a:t>
            </a:r>
            <a:r>
              <a:rPr lang="cs-CZ" sz="1400" dirty="0">
                <a:solidFill>
                  <a:schemeClr val="bg1">
                    <a:lumMod val="65000"/>
                  </a:schemeClr>
                </a:solidFill>
              </a:rPr>
              <a:t>, </a:t>
            </a:r>
            <a:r>
              <a:rPr lang="cs-CZ" sz="1400" dirty="0">
                <a:solidFill>
                  <a:schemeClr val="bg1">
                    <a:lumMod val="65000"/>
                  </a:schemeClr>
                </a:solidFill>
                <a:hlinkClick r:id="rId4"/>
              </a:rPr>
              <a:t>www.akvt.cz</a:t>
            </a:r>
            <a:r>
              <a:rPr lang="cs-CZ" sz="1400" dirty="0">
                <a:solidFill>
                  <a:schemeClr val="bg1">
                    <a:lumMod val="65000"/>
                  </a:schemeClr>
                </a:solidFill>
              </a:rPr>
              <a:t>)</a:t>
            </a:r>
          </a:p>
        </p:txBody>
      </p:sp>
      <p:cxnSp>
        <p:nvCxnSpPr>
          <p:cNvPr id="8" name="Přímá spojnice 7"/>
          <p:cNvCxnSpPr/>
          <p:nvPr/>
        </p:nvCxnSpPr>
        <p:spPr>
          <a:xfrm>
            <a:off x="219809" y="470772"/>
            <a:ext cx="48621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a:cxnSpLocks/>
          </p:cNvCxnSpPr>
          <p:nvPr/>
        </p:nvCxnSpPr>
        <p:spPr>
          <a:xfrm>
            <a:off x="219809" y="6251331"/>
            <a:ext cx="7921869"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594944" y="1181846"/>
            <a:ext cx="7810501" cy="4059253"/>
          </a:xfrm>
          <a:prstGeom prst="rect">
            <a:avLst/>
          </a:prstGeom>
        </p:spPr>
        <p:txBody>
          <a:bodyPr wrap="square">
            <a:spAutoFit/>
          </a:bodyPr>
          <a:lstStyle/>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Po uplynutí lhůty k odevzdání žádostí o přidělení kapacity zpracuje přídělce návrh jízdního řádu ve lhůtě:</a:t>
            </a:r>
          </a:p>
          <a:p>
            <a:pPr algn="just">
              <a:lnSpc>
                <a:spcPct val="107000"/>
              </a:lnSpc>
              <a:spcAft>
                <a:spcPts val="800"/>
              </a:spcAft>
            </a:pP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alibri" panose="020F0502020204030204" pitchFamily="34" charset="0"/>
              <a:buChar char="-"/>
            </a:pPr>
            <a:r>
              <a:rPr lang="cs-CZ" sz="2400" b="1" dirty="0">
                <a:latin typeface="Calibri" panose="020F0502020204030204" pitchFamily="34" charset="0"/>
                <a:ea typeface="Calibri" panose="020F0502020204030204" pitchFamily="34" charset="0"/>
                <a:cs typeface="Times New Roman" panose="02020603050405020304" pitchFamily="18" charset="0"/>
              </a:rPr>
              <a:t>4 měsíce</a:t>
            </a:r>
            <a:r>
              <a:rPr lang="cs-CZ" sz="2400" dirty="0">
                <a:latin typeface="Calibri" panose="020F0502020204030204" pitchFamily="34" charset="0"/>
                <a:ea typeface="Calibri" panose="020F0502020204030204" pitchFamily="34" charset="0"/>
                <a:cs typeface="Times New Roman" panose="02020603050405020304" pitchFamily="18" charset="0"/>
              </a:rPr>
              <a:t> pro nákladní a neveřejnou osobní dopravu (§ 34a odst. 2 </a:t>
            </a:r>
            <a:r>
              <a:rPr lang="cs-CZ" sz="2400" dirty="0" err="1">
                <a:latin typeface="Calibri" panose="020F0502020204030204" pitchFamily="34" charset="0"/>
                <a:ea typeface="Calibri" panose="020F0502020204030204" pitchFamily="34" charset="0"/>
                <a:cs typeface="Times New Roman" panose="02020603050405020304" pitchFamily="18" charset="0"/>
              </a:rPr>
              <a:t>ZoD</a:t>
            </a:r>
            <a:r>
              <a:rPr lang="cs-CZ" sz="24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Calibri" panose="020F0502020204030204" pitchFamily="34" charset="0"/>
              <a:buChar char="-"/>
            </a:pPr>
            <a:r>
              <a:rPr lang="cs-CZ" sz="2400" b="1" dirty="0">
                <a:latin typeface="Calibri" panose="020F0502020204030204" pitchFamily="34" charset="0"/>
                <a:ea typeface="Calibri" panose="020F0502020204030204" pitchFamily="34" charset="0"/>
                <a:cs typeface="Times New Roman" panose="02020603050405020304" pitchFamily="18" charset="0"/>
              </a:rPr>
              <a:t>2 měsíce</a:t>
            </a:r>
            <a:r>
              <a:rPr lang="cs-CZ" sz="2400" dirty="0">
                <a:latin typeface="Calibri" panose="020F0502020204030204" pitchFamily="34" charset="0"/>
                <a:ea typeface="Calibri" panose="020F0502020204030204" pitchFamily="34" charset="0"/>
                <a:cs typeface="Times New Roman" panose="02020603050405020304" pitchFamily="18" charset="0"/>
              </a:rPr>
              <a:t> pro veřejnou drážní osobní dopravu (§ 34a odst. 3 </a:t>
            </a:r>
            <a:r>
              <a:rPr lang="cs-CZ" sz="2400" dirty="0" err="1">
                <a:latin typeface="Calibri" panose="020F0502020204030204" pitchFamily="34" charset="0"/>
                <a:ea typeface="Calibri" panose="020F0502020204030204" pitchFamily="34" charset="0"/>
                <a:cs typeface="Times New Roman" panose="02020603050405020304" pitchFamily="18" charset="0"/>
              </a:rPr>
              <a:t>ZoD</a:t>
            </a:r>
            <a:r>
              <a:rPr lang="cs-CZ" sz="2400"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2400" b="1" dirty="0">
                <a:latin typeface="Calibri" panose="020F0502020204030204" pitchFamily="34" charset="0"/>
                <a:ea typeface="Calibri" panose="020F0502020204030204" pitchFamily="34" charset="0"/>
                <a:cs typeface="Times New Roman" panose="02020603050405020304" pitchFamily="18" charset="0"/>
              </a:rPr>
              <a:t>Problém:</a:t>
            </a:r>
            <a:r>
              <a:rPr lang="cs-CZ" sz="2400" dirty="0">
                <a:latin typeface="Calibri" panose="020F0502020204030204" pitchFamily="34" charset="0"/>
                <a:ea typeface="Calibri" panose="020F0502020204030204" pitchFamily="34" charset="0"/>
                <a:cs typeface="Times New Roman" panose="02020603050405020304" pitchFamily="18" charset="0"/>
              </a:rPr>
              <a:t> Co když žádá o tutéž část kapacity více žadatelů?</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916548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3923</Words>
  <Application>Microsoft Office PowerPoint</Application>
  <PresentationFormat>Širokoúhlá obrazovka</PresentationFormat>
  <Paragraphs>295</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Calibri Light</vt:lpstr>
      <vt:lpstr>Times New Roman</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Jirka</dc:creator>
  <cp:lastModifiedBy>Jirka</cp:lastModifiedBy>
  <cp:revision>91</cp:revision>
  <dcterms:created xsi:type="dcterms:W3CDTF">2017-02-13T06:58:40Z</dcterms:created>
  <dcterms:modified xsi:type="dcterms:W3CDTF">2017-02-24T12:17:21Z</dcterms:modified>
</cp:coreProperties>
</file>